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37"/>
  </p:notesMasterIdLst>
  <p:sldIdLst>
    <p:sldId id="256" r:id="rId2"/>
    <p:sldId id="297" r:id="rId3"/>
    <p:sldId id="299" r:id="rId4"/>
    <p:sldId id="300" r:id="rId5"/>
    <p:sldId id="308" r:id="rId6"/>
    <p:sldId id="302" r:id="rId7"/>
    <p:sldId id="303" r:id="rId8"/>
    <p:sldId id="305" r:id="rId9"/>
    <p:sldId id="307" r:id="rId10"/>
    <p:sldId id="306" r:id="rId11"/>
    <p:sldId id="315" r:id="rId12"/>
    <p:sldId id="309" r:id="rId13"/>
    <p:sldId id="312" r:id="rId14"/>
    <p:sldId id="316" r:id="rId15"/>
    <p:sldId id="317" r:id="rId16"/>
    <p:sldId id="319" r:id="rId17"/>
    <p:sldId id="321" r:id="rId18"/>
    <p:sldId id="322" r:id="rId19"/>
    <p:sldId id="326" r:id="rId20"/>
    <p:sldId id="327" r:id="rId21"/>
    <p:sldId id="328" r:id="rId22"/>
    <p:sldId id="283" r:id="rId23"/>
    <p:sldId id="294" r:id="rId24"/>
    <p:sldId id="295" r:id="rId25"/>
    <p:sldId id="284" r:id="rId26"/>
    <p:sldId id="285" r:id="rId27"/>
    <p:sldId id="286" r:id="rId28"/>
    <p:sldId id="287" r:id="rId29"/>
    <p:sldId id="290" r:id="rId30"/>
    <p:sldId id="323" r:id="rId31"/>
    <p:sldId id="296" r:id="rId32"/>
    <p:sldId id="320" r:id="rId33"/>
    <p:sldId id="324" r:id="rId34"/>
    <p:sldId id="325" r:id="rId35"/>
    <p:sldId id="318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528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80" d="100"/>
          <a:sy n="80" d="100"/>
        </p:scale>
        <p:origin x="-1232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6473D-D3FC-5841-BD51-031C09FCFC3C}" type="datetimeFigureOut">
              <a:rPr lang="en-US" smtClean="0"/>
              <a:t>24/10/16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8A1227-3A7F-F94C-95EA-2621B4030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749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Relationship Id="rId3" Type="http://schemas.openxmlformats.org/officeDocument/2006/relationships/hyperlink" Target="http://operations-portal.egi.eu/vo/search" TargetMode="Externa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 dirty="0" smtClean="0">
                <a:latin typeface="Arial" charset="0"/>
                <a:ea typeface="ＭＳ Ｐゴシック" pitchFamily="34" charset="-128"/>
              </a:rPr>
              <a:t>EGI: European grid infrastructure</a:t>
            </a:r>
          </a:p>
          <a:p>
            <a:endParaRPr lang="en-GB" altLang="en-US" dirty="0" smtClean="0">
              <a:latin typeface="Arial" charset="0"/>
              <a:ea typeface="ＭＳ Ｐゴシック" pitchFamily="34" charset="-128"/>
            </a:endParaRPr>
          </a:p>
          <a:p>
            <a:r>
              <a:rPr lang="en-GB" altLang="en-US" dirty="0" smtClean="0">
                <a:latin typeface="Arial" charset="0"/>
                <a:ea typeface="ＭＳ Ｐゴシック" pitchFamily="34" charset="-128"/>
              </a:rPr>
              <a:t>NGI: national grid initiative</a:t>
            </a:r>
            <a:r>
              <a:rPr lang="en-GB" altLang="en-US" baseline="0" dirty="0" smtClean="0">
                <a:latin typeface="Arial" charset="0"/>
                <a:ea typeface="ＭＳ Ｐゴシック" pitchFamily="34" charset="-128"/>
              </a:rPr>
              <a:t>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4F81BD"/>
                </a:solidFill>
              </a:rPr>
              <a:t>https://</a:t>
            </a:r>
            <a:r>
              <a:rPr lang="en-US" dirty="0" err="1" smtClean="0">
                <a:solidFill>
                  <a:srgbClr val="4F81BD"/>
                </a:solidFill>
              </a:rPr>
              <a:t>eduroam.egi.eu</a:t>
            </a:r>
            <a:r>
              <a:rPr lang="en-US" dirty="0" smtClean="0">
                <a:solidFill>
                  <a:srgbClr val="4F81BD"/>
                </a:solidFill>
              </a:rPr>
              <a:t>/about/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rgbClr val="4F81BD"/>
              </a:solidFill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4F81BD"/>
                </a:solidFill>
              </a:rPr>
              <a:t>EGI itself</a:t>
            </a:r>
            <a:r>
              <a:rPr lang="en-US" baseline="0" dirty="0" smtClean="0">
                <a:solidFill>
                  <a:srgbClr val="4F81BD"/>
                </a:solidFill>
              </a:rPr>
              <a:t> is</a:t>
            </a:r>
            <a:r>
              <a:rPr lang="en-US" dirty="0" smtClean="0">
                <a:solidFill>
                  <a:srgbClr val="4F81BD"/>
                </a:solidFill>
              </a:rPr>
              <a:t> not a resource provider, it</a:t>
            </a:r>
            <a:r>
              <a:rPr lang="en-US" baseline="0" dirty="0" smtClean="0">
                <a:solidFill>
                  <a:srgbClr val="4F81BD"/>
                </a:solidFill>
              </a:rPr>
              <a:t> is a coordinator</a:t>
            </a:r>
            <a:endParaRPr lang="en-US" dirty="0" smtClean="0">
              <a:solidFill>
                <a:srgbClr val="4F81BD"/>
              </a:solidFill>
            </a:endParaRPr>
          </a:p>
          <a:p>
            <a:endParaRPr lang="en-GB" altLang="en-US" dirty="0" smtClean="0">
              <a:latin typeface="Arial" charset="0"/>
              <a:ea typeface="ＭＳ Ｐゴシック" pitchFamily="34" charset="-128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F58AE9-46A5-49CB-B815-3CC2120EE87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3295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A1227-3A7F-F94C-95EA-2621B40306A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295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SLA.</a:t>
            </a:r>
            <a:r>
              <a:rPr lang="en-US" baseline="0" dirty="0" smtClean="0"/>
              <a:t> Service level agreement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A1227-3A7F-F94C-95EA-2621B40306A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45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FC17F7-8051-47B0-87BC-2B0E441A3ABE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3588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7389" y="4344988"/>
            <a:ext cx="5483225" cy="4113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 smtClean="0"/>
              <a:t>You can search and find the details of the VO at </a:t>
            </a:r>
            <a:r>
              <a:rPr lang="en-GB" dirty="0" smtClean="0">
                <a:solidFill>
                  <a:srgbClr val="FF0000"/>
                </a:solidFill>
                <a:sym typeface="Wingdings" panose="05000000000000000000" pitchFamily="2" charset="2"/>
                <a:hlinkClick r:id="rId3"/>
              </a:rPr>
              <a:t>http://operations-portal.egi.eu/vo/search</a:t>
            </a:r>
            <a:r>
              <a:rPr lang="en-GB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endParaRPr lang="en-GB" altLang="en-US" sz="1800" dirty="0" smtClean="0"/>
          </a:p>
          <a:p>
            <a:endParaRPr lang="en-US" altLang="en-US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VOMS</a:t>
            </a:r>
            <a:r>
              <a:rPr lang="en-US" dirty="0" smtClean="0"/>
              <a:t> is an acronym used for </a:t>
            </a:r>
            <a:r>
              <a:rPr lang="en-US" i="1" dirty="0" smtClean="0"/>
              <a:t>Virtual Organization Membership Service</a:t>
            </a:r>
          </a:p>
          <a:p>
            <a:r>
              <a:rPr lang="en-US" i="1" dirty="0" smtClean="0"/>
              <a:t>OCCI:</a:t>
            </a:r>
            <a:r>
              <a:rPr lang="en-US" i="1" baseline="0" dirty="0" smtClean="0"/>
              <a:t> </a:t>
            </a:r>
            <a:r>
              <a:rPr lang="en-US" i="1" dirty="0" smtClean="0"/>
              <a:t>Open Cloud Computing Interface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Works on Linux</a:t>
            </a:r>
            <a:r>
              <a:rPr lang="en-US" baseline="0" dirty="0" smtClean="0"/>
              <a:t> Ubuntu, </a:t>
            </a:r>
            <a:r>
              <a:rPr lang="en-US" baseline="0" dirty="0" err="1" smtClean="0"/>
              <a:t>CentOS</a:t>
            </a:r>
            <a:endParaRPr lang="en-US" baseline="0" dirty="0" smtClean="0"/>
          </a:p>
          <a:p>
            <a:r>
              <a:rPr lang="en-US" baseline="0" dirty="0" smtClean="0"/>
              <a:t>Some problem with </a:t>
            </a:r>
            <a:r>
              <a:rPr lang="en-US" baseline="0" dirty="0" err="1" smtClean="0"/>
              <a:t>MacOS</a:t>
            </a:r>
            <a:r>
              <a:rPr lang="en-US" baseline="0" dirty="0" smtClean="0"/>
              <a:t>, </a:t>
            </a:r>
          </a:p>
          <a:p>
            <a:r>
              <a:rPr lang="en-US" baseline="0" dirty="0" smtClean="0"/>
              <a:t>They have a </a:t>
            </a:r>
            <a:r>
              <a:rPr lang="en-US" baseline="0" dirty="0" err="1" smtClean="0"/>
              <a:t>docker</a:t>
            </a:r>
            <a:r>
              <a:rPr lang="en-US" baseline="0" dirty="0" smtClean="0"/>
              <a:t> version </a:t>
            </a:r>
            <a:r>
              <a:rPr lang="en-US" baseline="0" smtClean="0"/>
              <a:t>as well</a:t>
            </a:r>
            <a:endParaRPr lang="en-US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A1227-3A7F-F94C-95EA-2621B40306A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60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get the </a:t>
            </a:r>
            <a:r>
              <a:rPr lang="en-US" dirty="0" err="1" smtClean="0"/>
              <a:t>os_tpl</a:t>
            </a:r>
            <a:r>
              <a:rPr lang="en-US" dirty="0" smtClean="0"/>
              <a:t>,</a:t>
            </a:r>
            <a:r>
              <a:rPr lang="en-US" baseline="0" dirty="0" smtClean="0"/>
              <a:t> image template and </a:t>
            </a:r>
            <a:r>
              <a:rPr lang="en-US" baseline="0" dirty="0" err="1" smtClean="0"/>
              <a:t>resouce_tpl</a:t>
            </a:r>
            <a:r>
              <a:rPr lang="en-US" baseline="0" dirty="0" smtClean="0"/>
              <a:t> (flavors)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A1227-3A7F-F94C-95EA-2621B40306A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37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sv-SE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CA7E8-2D0B-0242-8DF5-D3B6017E9671}" type="datetimeFigureOut">
              <a:rPr lang="en-US" smtClean="0"/>
              <a:t>24/10/16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FA1FF-D223-EA4B-8056-A5A14727307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CA7E8-2D0B-0242-8DF5-D3B6017E9671}" type="datetimeFigureOut">
              <a:rPr lang="en-US" smtClean="0"/>
              <a:t>24/10/16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FA1FF-D223-EA4B-8056-A5A1472730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sv-SE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CA7E8-2D0B-0242-8DF5-D3B6017E9671}" type="datetimeFigureOut">
              <a:rPr lang="en-US" smtClean="0"/>
              <a:t>24/10/16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FA1FF-D223-EA4B-8056-A5A1472730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GB" noProof="0" dirty="0" smtClean="0"/>
              <a:t>Click to insert title</a:t>
            </a:r>
            <a:endParaRPr lang="en-GB" noProof="0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467544" y="1341438"/>
            <a:ext cx="8424936" cy="47844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noProof="0" dirty="0" smtClean="0"/>
              <a:t>Click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27880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CA7E8-2D0B-0242-8DF5-D3B6017E9671}" type="datetimeFigureOut">
              <a:rPr lang="en-US" smtClean="0"/>
              <a:t>24/10/16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FA1FF-D223-EA4B-8056-A5A1472730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sv-SE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CA7E8-2D0B-0242-8DF5-D3B6017E9671}" type="datetimeFigureOut">
              <a:rPr lang="en-US" smtClean="0"/>
              <a:t>24/10/16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FA1FF-D223-EA4B-8056-A5A14727307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CA7E8-2D0B-0242-8DF5-D3B6017E9671}" type="datetimeFigureOut">
              <a:rPr lang="en-US" smtClean="0"/>
              <a:t>24/10/16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FA1FF-D223-EA4B-8056-A5A1472730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CA7E8-2D0B-0242-8DF5-D3B6017E9671}" type="datetimeFigureOut">
              <a:rPr lang="en-US" smtClean="0"/>
              <a:t>24/10/16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FA1FF-D223-EA4B-8056-A5A147273077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CA7E8-2D0B-0242-8DF5-D3B6017E9671}" type="datetimeFigureOut">
              <a:rPr lang="en-US" smtClean="0"/>
              <a:t>24/10/16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FA1FF-D223-EA4B-8056-A5A1472730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CA7E8-2D0B-0242-8DF5-D3B6017E9671}" type="datetimeFigureOut">
              <a:rPr lang="en-US" smtClean="0"/>
              <a:t>24/10/16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FA1FF-D223-EA4B-8056-A5A1472730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sv-SE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CA7E8-2D0B-0242-8DF5-D3B6017E9671}" type="datetimeFigureOut">
              <a:rPr lang="en-US" smtClean="0"/>
              <a:t>24/10/16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FA1FF-D223-EA4B-8056-A5A14727307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v-SE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CA7E8-2D0B-0242-8DF5-D3B6017E9671}" type="datetimeFigureOut">
              <a:rPr lang="en-US" smtClean="0"/>
              <a:t>24/10/16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FA1FF-D223-EA4B-8056-A5A1472730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3089C577-B4D5-7144-859F-7AC8A598B092}" type="datetimeFigureOut">
              <a:rPr lang="en-US" smtClean="0"/>
              <a:pPr>
                <a:defRPr/>
              </a:pPr>
              <a:t>24/10/16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DCFA1FF-D223-EA4B-8056-A5A14727307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db.egi.eu/" TargetMode="External"/><Relationship Id="rId4" Type="http://schemas.openxmlformats.org/officeDocument/2006/relationships/hyperlink" Target="https://appdb.egi.eu/store/vo/vo.nbis.se/imagelist" TargetMode="External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hyperlink" Target="https://wiki.egi.eu/wiki/HOWTO11_How_to_use_the_rOCCI_Client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90.147.170.176:9443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onedata/getting-started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eta.onedata.org/%23/home/login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1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hyperlink" Target="https://www.egi.eu/federation/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C-IT-Center-for-Science/pouta-blueprints/blob/master/pouta_blueprints/drivers/provisioning/openstack_driver.py" TargetMode="External"/><Relationship Id="rId4" Type="http://schemas.openxmlformats.org/officeDocument/2006/relationships/hyperlink" Target="https://github.com/CSC-IT-Center-for-Science/pouta-blueprints/blob/master/pouta_blueprints/drivers/provisioning/README_docker_driver.md" TargetMode="External"/><Relationship Id="rId5" Type="http://schemas.openxmlformats.org/officeDocument/2006/relationships/hyperlink" Target="https://github.com/CSC-IT-Center-for-Science/pouta-virtualcluster" TargetMode="External"/><Relationship Id="rId6" Type="http://schemas.openxmlformats.org/officeDocument/2006/relationships/hyperlink" Target="https://research.csc.fi/pouta-iaas-cloud" TargetMode="Externa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SC-IT-Center-for-Science/pouta-blueprints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90.147.170.156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ipchat.com/g3ST0Aaci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cert.com/sso" TargetMode="External"/><Relationship Id="rId4" Type="http://schemas.openxmlformats.org/officeDocument/2006/relationships/hyperlink" Target="http://operations-portal.egi.eu/vo/search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fcctrl.ulakbim.gov.tr:8787/occi1.1" TargetMode="External"/><Relationship Id="rId4" Type="http://schemas.openxmlformats.org/officeDocument/2006/relationships/hyperlink" Target="https://sbgcloud.in2p3.fr:8787/occi1.1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loud.recas.ba.infn.it:8787/occ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 smtClean="0"/>
              <a:t>EGI federated cloud and </a:t>
            </a:r>
            <a:r>
              <a:rPr lang="en-US" cap="none" dirty="0" err="1" smtClean="0"/>
              <a:t>OneData</a:t>
            </a:r>
            <a:r>
              <a:rPr lang="sv-SE" cap="none" dirty="0" smtClean="0"/>
              <a:t> – </a:t>
            </a:r>
            <a:r>
              <a:rPr lang="en-US" altLang="zh-CN" cap="none" dirty="0" smtClean="0"/>
              <a:t>a </a:t>
            </a:r>
            <a:r>
              <a:rPr lang="sv-SE" cap="none" dirty="0" smtClean="0"/>
              <a:t>practical </a:t>
            </a:r>
            <a:r>
              <a:rPr lang="en-US" altLang="zh-CN" cap="none" dirty="0" smtClean="0"/>
              <a:t>introduction</a:t>
            </a:r>
            <a:endParaRPr lang="en-US" cap="none" dirty="0">
              <a:effectLst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3505200"/>
            <a:ext cx="8454154" cy="1752600"/>
          </a:xfrm>
        </p:spPr>
        <p:txBody>
          <a:bodyPr>
            <a:normAutofit/>
          </a:bodyPr>
          <a:lstStyle/>
          <a:p>
            <a:r>
              <a:rPr lang="en-US" sz="2600" dirty="0" smtClean="0"/>
              <a:t>Nanjiang Shu</a:t>
            </a:r>
          </a:p>
          <a:p>
            <a:endParaRPr lang="en-US" sz="2000" dirty="0" smtClean="0"/>
          </a:p>
          <a:p>
            <a:r>
              <a:rPr lang="en-US" sz="2000" dirty="0" smtClean="0"/>
              <a:t>2016-10-24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6498000"/>
            <a:ext cx="9139953" cy="380125"/>
            <a:chOff x="0" y="6498000"/>
            <a:chExt cx="9139953" cy="38012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64479" y="6498000"/>
              <a:ext cx="675474" cy="360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3438" y="6518125"/>
              <a:ext cx="1134916" cy="360000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6498000"/>
              <a:ext cx="992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3422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4150"/>
            <a:ext cx="8229600" cy="990600"/>
          </a:xfrm>
        </p:spPr>
        <p:txBody>
          <a:bodyPr/>
          <a:lstStyle/>
          <a:p>
            <a:r>
              <a:rPr lang="en-US" dirty="0" smtClean="0"/>
              <a:t>EGI Application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0950"/>
            <a:ext cx="8229600" cy="4876800"/>
          </a:xfrm>
        </p:spPr>
        <p:txBody>
          <a:bodyPr/>
          <a:lstStyle/>
          <a:p>
            <a:r>
              <a:rPr lang="en-US" dirty="0" smtClean="0"/>
              <a:t>Get image and specifications from the </a:t>
            </a:r>
            <a:r>
              <a:rPr lang="en-US" dirty="0" err="1" smtClean="0"/>
              <a:t>AppDB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://appdb.egi.eu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)</a:t>
            </a:r>
          </a:p>
          <a:p>
            <a:r>
              <a:rPr lang="en-US" dirty="0" smtClean="0"/>
              <a:t>You can also edit (add/remove) </a:t>
            </a:r>
            <a:r>
              <a:rPr lang="en-US" dirty="0"/>
              <a:t>images from </a:t>
            </a:r>
            <a:r>
              <a:rPr lang="en-US" dirty="0">
                <a:hlinkClick r:id="rId4"/>
              </a:rPr>
              <a:t>https://appdb.egi.eu/store/vo/vo.nbis.se/</a:t>
            </a:r>
            <a:r>
              <a:rPr lang="en-US" dirty="0" smtClean="0">
                <a:hlinkClick r:id="rId4"/>
              </a:rPr>
              <a:t>imagelist</a:t>
            </a:r>
            <a:r>
              <a:rPr lang="en-US" dirty="0" smtClean="0"/>
              <a:t> 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74" y="2978051"/>
            <a:ext cx="7324676" cy="345132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0" y="6498000"/>
            <a:ext cx="9139953" cy="380125"/>
            <a:chOff x="0" y="6498000"/>
            <a:chExt cx="9139953" cy="3801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64479" y="6498000"/>
              <a:ext cx="675474" cy="360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43438" y="6518125"/>
              <a:ext cx="1134916" cy="360000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6498000"/>
              <a:ext cx="992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8002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879" y="374650"/>
            <a:ext cx="8229600" cy="990600"/>
          </a:xfrm>
        </p:spPr>
        <p:txBody>
          <a:bodyPr/>
          <a:lstStyle/>
          <a:p>
            <a:r>
              <a:rPr lang="en-US" dirty="0" smtClean="0"/>
              <a:t>Get image list and flavor list via OCCI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6498000"/>
            <a:ext cx="9139953" cy="380125"/>
            <a:chOff x="0" y="6498000"/>
            <a:chExt cx="9139953" cy="3801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64479" y="6498000"/>
              <a:ext cx="675474" cy="360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3438" y="6518125"/>
              <a:ext cx="1134916" cy="360000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6498000"/>
              <a:ext cx="992000" cy="360000"/>
            </a:xfrm>
            <a:prstGeom prst="rect">
              <a:avLst/>
            </a:prstGeom>
          </p:spPr>
        </p:pic>
      </p:grpSp>
      <p:sp>
        <p:nvSpPr>
          <p:cNvPr id="9" name="Rectangle 8"/>
          <p:cNvSpPr/>
          <p:nvPr/>
        </p:nvSpPr>
        <p:spPr>
          <a:xfrm>
            <a:off x="457199" y="2103021"/>
            <a:ext cx="8229600" cy="646331"/>
          </a:xfrm>
          <a:prstGeom prst="rect">
            <a:avLst/>
          </a:prstGeom>
          <a:solidFill>
            <a:schemeClr val="accent1">
              <a:alpha val="21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tx1"/>
                </a:solidFill>
                <a:latin typeface="Courier"/>
                <a:cs typeface="Courier"/>
              </a:rPr>
              <a:t>occi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-e http://cloud.recas.ba.infn.it:8787/</a:t>
            </a:r>
            <a:r>
              <a:rPr lang="en-US" sz="1600" dirty="0" err="1">
                <a:solidFill>
                  <a:schemeClr val="tx1"/>
                </a:solidFill>
                <a:latin typeface="Courier"/>
                <a:cs typeface="Courier"/>
              </a:rPr>
              <a:t>occi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--</a:t>
            </a:r>
            <a:r>
              <a:rPr lang="en-US" sz="1600" dirty="0" err="1">
                <a:solidFill>
                  <a:schemeClr val="tx1"/>
                </a:solidFill>
                <a:latin typeface="Courier"/>
                <a:cs typeface="Courier"/>
              </a:rPr>
              <a:t>auth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x509 --user-cred /</a:t>
            </a:r>
            <a:r>
              <a:rPr lang="en-US" sz="1600" dirty="0" err="1">
                <a:solidFill>
                  <a:schemeClr val="tx1"/>
                </a:solidFill>
                <a:latin typeface="Courier"/>
                <a:cs typeface="Courier"/>
              </a:rPr>
              <a:t>tmp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/x509up_u1000 --</a:t>
            </a:r>
            <a:r>
              <a:rPr lang="en-US" sz="1600" dirty="0" err="1">
                <a:solidFill>
                  <a:schemeClr val="tx1"/>
                </a:solidFill>
                <a:latin typeface="Courier"/>
                <a:cs typeface="Courier"/>
              </a:rPr>
              <a:t>voms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Courier"/>
                <a:cs typeface="Courier"/>
              </a:rPr>
              <a:t>-a </a:t>
            </a:r>
            <a:r>
              <a:rPr lang="en-US" sz="2000" b="1" dirty="0" smtClean="0">
                <a:solidFill>
                  <a:srgbClr val="FF0000"/>
                </a:solidFill>
                <a:latin typeface="Courier"/>
                <a:cs typeface="Courier"/>
              </a:rPr>
              <a:t>list -r </a:t>
            </a:r>
            <a:r>
              <a:rPr lang="en-US" sz="2000" b="1" dirty="0" err="1" smtClean="0">
                <a:solidFill>
                  <a:srgbClr val="FF0000"/>
                </a:solidFill>
                <a:latin typeface="Courier"/>
                <a:cs typeface="Courier"/>
              </a:rPr>
              <a:t>os_tpl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199" y="1657231"/>
            <a:ext cx="4512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Get a list of all available images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457199" y="4335046"/>
            <a:ext cx="8229600" cy="646331"/>
          </a:xfrm>
          <a:prstGeom prst="rect">
            <a:avLst/>
          </a:prstGeom>
          <a:solidFill>
            <a:schemeClr val="accent1">
              <a:alpha val="21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tx1"/>
                </a:solidFill>
                <a:latin typeface="Courier"/>
                <a:cs typeface="Courier"/>
              </a:rPr>
              <a:t>occi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-e http://cloud.recas.ba.infn.it:8787/</a:t>
            </a:r>
            <a:r>
              <a:rPr lang="en-US" sz="1600" dirty="0" err="1">
                <a:solidFill>
                  <a:schemeClr val="tx1"/>
                </a:solidFill>
                <a:latin typeface="Courier"/>
                <a:cs typeface="Courier"/>
              </a:rPr>
              <a:t>occi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--</a:t>
            </a:r>
            <a:r>
              <a:rPr lang="en-US" sz="1600" dirty="0" err="1">
                <a:solidFill>
                  <a:schemeClr val="tx1"/>
                </a:solidFill>
                <a:latin typeface="Courier"/>
                <a:cs typeface="Courier"/>
              </a:rPr>
              <a:t>auth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x509 --user-cred /</a:t>
            </a:r>
            <a:r>
              <a:rPr lang="en-US" sz="1600" dirty="0" err="1">
                <a:solidFill>
                  <a:schemeClr val="tx1"/>
                </a:solidFill>
                <a:latin typeface="Courier"/>
                <a:cs typeface="Courier"/>
              </a:rPr>
              <a:t>tmp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/x509up_u1000 --</a:t>
            </a:r>
            <a:r>
              <a:rPr lang="en-US" sz="1600" dirty="0" err="1">
                <a:solidFill>
                  <a:schemeClr val="tx1"/>
                </a:solidFill>
                <a:latin typeface="Courier"/>
                <a:cs typeface="Courier"/>
              </a:rPr>
              <a:t>voms</a:t>
            </a:r>
            <a:r>
              <a:rPr lang="en-US" sz="16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Courier"/>
                <a:cs typeface="Courier"/>
              </a:rPr>
              <a:t>-a </a:t>
            </a:r>
            <a:r>
              <a:rPr lang="en-US" sz="2000" b="1" dirty="0" smtClean="0">
                <a:solidFill>
                  <a:srgbClr val="FF0000"/>
                </a:solidFill>
                <a:latin typeface="Courier"/>
                <a:cs typeface="Courier"/>
              </a:rPr>
              <a:t>list -r </a:t>
            </a:r>
            <a:r>
              <a:rPr lang="en-US" sz="2000" b="1" dirty="0" err="1" smtClean="0">
                <a:solidFill>
                  <a:srgbClr val="FF0000"/>
                </a:solidFill>
                <a:latin typeface="Courier"/>
                <a:cs typeface="Courier"/>
              </a:rPr>
              <a:t>resource_tpl</a:t>
            </a:r>
            <a:endParaRPr lang="en-US" sz="160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199" y="3889256"/>
            <a:ext cx="4427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Get a list of all available flavors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0484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73025"/>
            <a:ext cx="8229600" cy="990600"/>
          </a:xfrm>
        </p:spPr>
        <p:txBody>
          <a:bodyPr/>
          <a:lstStyle/>
          <a:p>
            <a:r>
              <a:rPr lang="en-US" dirty="0" smtClean="0"/>
              <a:t>OCCI cont.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14324" y="1309271"/>
            <a:ext cx="8229600" cy="800219"/>
          </a:xfrm>
          <a:prstGeom prst="rect">
            <a:avLst/>
          </a:prstGeom>
          <a:solidFill>
            <a:schemeClr val="accent1">
              <a:alpha val="21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tx1"/>
                </a:solidFill>
                <a:latin typeface="Courier"/>
                <a:cs typeface="Courier"/>
              </a:rPr>
              <a:t>occi</a:t>
            </a:r>
            <a:r>
              <a:rPr lang="en-US" sz="1400" dirty="0">
                <a:solidFill>
                  <a:schemeClr val="tx1"/>
                </a:solidFill>
                <a:latin typeface="Courier"/>
                <a:cs typeface="Courier"/>
              </a:rPr>
              <a:t> -e http://cloud.recas.ba.infn.it:8787/</a:t>
            </a:r>
            <a:r>
              <a:rPr lang="en-US" sz="1400" dirty="0" err="1">
                <a:solidFill>
                  <a:schemeClr val="tx1"/>
                </a:solidFill>
                <a:latin typeface="Courier"/>
                <a:cs typeface="Courier"/>
              </a:rPr>
              <a:t>occi</a:t>
            </a:r>
            <a:r>
              <a:rPr lang="en-US" sz="1400" dirty="0">
                <a:solidFill>
                  <a:schemeClr val="tx1"/>
                </a:solidFill>
                <a:latin typeface="Courier"/>
                <a:cs typeface="Courier"/>
              </a:rPr>
              <a:t> --</a:t>
            </a:r>
            <a:r>
              <a:rPr lang="en-US" sz="1400" dirty="0" err="1">
                <a:solidFill>
                  <a:schemeClr val="tx1"/>
                </a:solidFill>
                <a:latin typeface="Courier"/>
                <a:cs typeface="Courier"/>
              </a:rPr>
              <a:t>auth</a:t>
            </a:r>
            <a:r>
              <a:rPr lang="en-US" sz="1400" dirty="0">
                <a:solidFill>
                  <a:schemeClr val="tx1"/>
                </a:solidFill>
                <a:latin typeface="Courier"/>
                <a:cs typeface="Courier"/>
              </a:rPr>
              <a:t> x509 --user-cred /</a:t>
            </a:r>
            <a:r>
              <a:rPr lang="en-US" sz="1400" dirty="0" err="1">
                <a:solidFill>
                  <a:schemeClr val="tx1"/>
                </a:solidFill>
                <a:latin typeface="Courier"/>
                <a:cs typeface="Courier"/>
              </a:rPr>
              <a:t>tmp</a:t>
            </a:r>
            <a:r>
              <a:rPr lang="en-US" sz="1400" dirty="0">
                <a:solidFill>
                  <a:schemeClr val="tx1"/>
                </a:solidFill>
                <a:latin typeface="Courier"/>
                <a:cs typeface="Courier"/>
              </a:rPr>
              <a:t>/x509up_u1000 --</a:t>
            </a:r>
            <a:r>
              <a:rPr lang="en-US" sz="1400" dirty="0" err="1">
                <a:solidFill>
                  <a:schemeClr val="tx1"/>
                </a:solidFill>
                <a:latin typeface="Courier"/>
                <a:cs typeface="Courier"/>
              </a:rPr>
              <a:t>voms</a:t>
            </a:r>
            <a:r>
              <a:rPr lang="en-US" sz="1400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-a </a:t>
            </a:r>
            <a:r>
              <a:rPr lang="en-US" b="1" dirty="0" smtClean="0">
                <a:solidFill>
                  <a:srgbClr val="FF0000"/>
                </a:solidFill>
                <a:latin typeface="Courier"/>
                <a:cs typeface="Courier"/>
              </a:rPr>
              <a:t>describe</a:t>
            </a:r>
            <a:r>
              <a:rPr lang="en-US" sz="1400" dirty="0" smtClean="0">
                <a:solidFill>
                  <a:schemeClr val="tx1"/>
                </a:solidFill>
                <a:latin typeface="Courier"/>
                <a:cs typeface="Courier"/>
              </a:rPr>
              <a:t> -r  </a:t>
            </a:r>
            <a:r>
              <a:rPr lang="pl-PL" sz="1400" dirty="0">
                <a:solidFill>
                  <a:schemeClr val="tx1"/>
                </a:solidFill>
                <a:latin typeface="Courier"/>
                <a:cs typeface="Courier"/>
              </a:rPr>
              <a:t>http://cloud.recas.ba.infn.it:8787/</a:t>
            </a:r>
            <a:r>
              <a:rPr lang="pl-PL" sz="1400" dirty="0" err="1">
                <a:solidFill>
                  <a:schemeClr val="tx1"/>
                </a:solidFill>
                <a:latin typeface="Courier"/>
                <a:cs typeface="Courier"/>
              </a:rPr>
              <a:t>occi</a:t>
            </a:r>
            <a:r>
              <a:rPr lang="pl-PL" sz="1400" dirty="0">
                <a:solidFill>
                  <a:schemeClr val="tx1"/>
                </a:solidFill>
                <a:latin typeface="Courier"/>
                <a:cs typeface="Courier"/>
              </a:rPr>
              <a:t>/</a:t>
            </a:r>
            <a:r>
              <a:rPr lang="pl-PL" sz="1400" dirty="0" err="1">
                <a:solidFill>
                  <a:schemeClr val="tx1"/>
                </a:solidFill>
                <a:latin typeface="Courier"/>
                <a:cs typeface="Courier"/>
              </a:rPr>
              <a:t>compute</a:t>
            </a:r>
            <a:r>
              <a:rPr lang="pl-PL" sz="1400" dirty="0">
                <a:solidFill>
                  <a:schemeClr val="tx1"/>
                </a:solidFill>
                <a:latin typeface="Courier"/>
                <a:cs typeface="Courier"/>
              </a:rPr>
              <a:t>/73f13324-330e-436c-b602-1f7a741e621f</a:t>
            </a:r>
            <a:endParaRPr lang="en-US" sz="1400" dirty="0">
              <a:solidFill>
                <a:schemeClr val="tx1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4324" y="911106"/>
            <a:ext cx="5408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Describe the newly created VM “test1”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314325" y="2670811"/>
            <a:ext cx="8229600" cy="830997"/>
          </a:xfrm>
          <a:prstGeom prst="rect">
            <a:avLst/>
          </a:prstGeom>
          <a:solidFill>
            <a:schemeClr val="accent1">
              <a:alpha val="21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292934"/>
                </a:solidFill>
                <a:latin typeface="Courier"/>
                <a:cs typeface="Courier"/>
              </a:rPr>
              <a:t>occi</a:t>
            </a:r>
            <a:r>
              <a:rPr lang="en-US" sz="1400" dirty="0">
                <a:solidFill>
                  <a:srgbClr val="292934"/>
                </a:solidFill>
                <a:latin typeface="Courier"/>
                <a:cs typeface="Courier"/>
              </a:rPr>
              <a:t> -e https://prisma-cloud.ba.infn.it:8787/ -n x509 -x /</a:t>
            </a:r>
            <a:r>
              <a:rPr lang="en-US" sz="1400" dirty="0" err="1">
                <a:solidFill>
                  <a:srgbClr val="292934"/>
                </a:solidFill>
                <a:latin typeface="Courier"/>
                <a:cs typeface="Courier"/>
              </a:rPr>
              <a:t>tmp</a:t>
            </a:r>
            <a:r>
              <a:rPr lang="en-US" sz="1400" dirty="0">
                <a:solidFill>
                  <a:srgbClr val="292934"/>
                </a:solidFill>
                <a:latin typeface="Courier"/>
                <a:cs typeface="Courier"/>
              </a:rPr>
              <a:t>/x509up_u1000 -X 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-a create -r storage </a:t>
            </a:r>
            <a:r>
              <a:rPr lang="en-US" sz="1400" dirty="0">
                <a:solidFill>
                  <a:srgbClr val="292934"/>
                </a:solidFill>
                <a:latin typeface="Courier"/>
                <a:cs typeface="Courier"/>
              </a:rPr>
              <a:t>-t </a:t>
            </a:r>
            <a:r>
              <a:rPr lang="en-US" sz="1400" dirty="0" err="1">
                <a:solidFill>
                  <a:srgbClr val="292934"/>
                </a:solidFill>
                <a:latin typeface="Courier"/>
                <a:cs typeface="Courier"/>
              </a:rPr>
              <a:t>occi.storage.size</a:t>
            </a:r>
            <a:r>
              <a:rPr lang="en-US" sz="1400" dirty="0">
                <a:solidFill>
                  <a:srgbClr val="292934"/>
                </a:solidFill>
                <a:latin typeface="Courier"/>
                <a:cs typeface="Courier"/>
              </a:rPr>
              <a:t>='</a:t>
            </a:r>
            <a:r>
              <a:rPr lang="en-US" sz="1400" dirty="0" err="1">
                <a:solidFill>
                  <a:srgbClr val="292934"/>
                </a:solidFill>
                <a:latin typeface="Courier"/>
                <a:cs typeface="Courier"/>
              </a:rPr>
              <a:t>num</a:t>
            </a:r>
            <a:r>
              <a:rPr lang="en-US" sz="1400" dirty="0">
                <a:solidFill>
                  <a:srgbClr val="292934"/>
                </a:solidFill>
                <a:latin typeface="Courier"/>
                <a:cs typeface="Courier"/>
              </a:rPr>
              <a:t>(</a:t>
            </a:r>
            <a:r>
              <a:rPr lang="en-US" sz="1400" dirty="0" smtClean="0">
                <a:solidFill>
                  <a:srgbClr val="292934"/>
                </a:solidFill>
                <a:latin typeface="Courier"/>
                <a:cs typeface="Courier"/>
              </a:rPr>
              <a:t>100</a:t>
            </a:r>
            <a:r>
              <a:rPr lang="en-US" sz="1400" dirty="0">
                <a:solidFill>
                  <a:srgbClr val="292934"/>
                </a:solidFill>
                <a:latin typeface="Courier"/>
                <a:cs typeface="Courier"/>
              </a:rPr>
              <a:t>)',</a:t>
            </a:r>
            <a:r>
              <a:rPr lang="en-US" sz="1400" dirty="0" err="1">
                <a:solidFill>
                  <a:srgbClr val="292934"/>
                </a:solidFill>
                <a:latin typeface="Courier"/>
                <a:cs typeface="Courier"/>
              </a:rPr>
              <a:t>occi.core.title</a:t>
            </a:r>
            <a:r>
              <a:rPr lang="en-US" sz="1400" dirty="0" smtClean="0">
                <a:solidFill>
                  <a:srgbClr val="292934"/>
                </a:solidFill>
                <a:latin typeface="Courier"/>
                <a:cs typeface="Courier"/>
              </a:rPr>
              <a:t>=’vol1'</a:t>
            </a:r>
            <a:endParaRPr lang="en-US" sz="1400" dirty="0">
              <a:solidFill>
                <a:srgbClr val="292934"/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4325" y="2225021"/>
            <a:ext cx="6292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Create a 100 GB block storage named “vol1”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314325" y="4156711"/>
            <a:ext cx="8686800" cy="1292662"/>
          </a:xfrm>
          <a:prstGeom prst="rect">
            <a:avLst/>
          </a:prstGeom>
          <a:solidFill>
            <a:schemeClr val="accent1">
              <a:alpha val="21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292934"/>
                </a:solidFill>
                <a:latin typeface="Courier"/>
                <a:cs typeface="Courier"/>
              </a:rPr>
              <a:t>occi</a:t>
            </a:r>
            <a:r>
              <a:rPr lang="en-US" sz="1400" dirty="0">
                <a:solidFill>
                  <a:srgbClr val="292934"/>
                </a:solidFill>
                <a:latin typeface="Courier"/>
                <a:cs typeface="Courier"/>
              </a:rPr>
              <a:t> -e https://prisma-cloud.ba.infn.it:8787/ -n x509 -x /</a:t>
            </a:r>
            <a:r>
              <a:rPr lang="en-US" sz="1400" dirty="0" err="1">
                <a:solidFill>
                  <a:srgbClr val="292934"/>
                </a:solidFill>
                <a:latin typeface="Courier"/>
                <a:cs typeface="Courier"/>
              </a:rPr>
              <a:t>tmp</a:t>
            </a:r>
            <a:r>
              <a:rPr lang="en-US" sz="1400" dirty="0">
                <a:solidFill>
                  <a:srgbClr val="292934"/>
                </a:solidFill>
                <a:latin typeface="Courier"/>
                <a:cs typeface="Courier"/>
              </a:rPr>
              <a:t>/x509up_u1000 -X 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-a link </a:t>
            </a:r>
            <a:r>
              <a:rPr lang="en-US" sz="1400" dirty="0" smtClean="0">
                <a:solidFill>
                  <a:srgbClr val="292934"/>
                </a:solidFill>
                <a:latin typeface="Courier"/>
                <a:cs typeface="Courier"/>
              </a:rPr>
              <a:t>–r </a:t>
            </a:r>
            <a:r>
              <a:rPr lang="pl-PL" sz="1400" dirty="0">
                <a:solidFill>
                  <a:schemeClr val="tx1"/>
                </a:solidFill>
                <a:latin typeface="Courier"/>
                <a:cs typeface="Courier"/>
              </a:rPr>
              <a:t>http://cloud.recas.ba.infn.it:8787/</a:t>
            </a:r>
            <a:r>
              <a:rPr lang="pl-PL" sz="1400" dirty="0" err="1">
                <a:solidFill>
                  <a:schemeClr val="tx1"/>
                </a:solidFill>
                <a:latin typeface="Courier"/>
                <a:cs typeface="Courier"/>
              </a:rPr>
              <a:t>occi</a:t>
            </a:r>
            <a:r>
              <a:rPr lang="pl-PL" sz="1400" dirty="0">
                <a:solidFill>
                  <a:schemeClr val="tx1"/>
                </a:solidFill>
                <a:latin typeface="Courier"/>
                <a:cs typeface="Courier"/>
              </a:rPr>
              <a:t>/</a:t>
            </a:r>
            <a:r>
              <a:rPr lang="pl-PL" sz="1400" dirty="0" err="1">
                <a:solidFill>
                  <a:schemeClr val="tx1"/>
                </a:solidFill>
                <a:latin typeface="Courier"/>
                <a:cs typeface="Courier"/>
              </a:rPr>
              <a:t>compute</a:t>
            </a:r>
            <a:r>
              <a:rPr lang="pl-PL" sz="1400" dirty="0">
                <a:solidFill>
                  <a:schemeClr val="tx1"/>
                </a:solidFill>
                <a:latin typeface="Courier"/>
                <a:cs typeface="Courier"/>
              </a:rPr>
              <a:t>/73f13324-330e-436c-b602-1f7a741e621f</a:t>
            </a:r>
            <a:endParaRPr lang="en-US" sz="1400" dirty="0">
              <a:solidFill>
                <a:schemeClr val="tx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292934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292934"/>
                </a:solidFill>
                <a:latin typeface="Courier"/>
                <a:cs typeface="Courier"/>
              </a:rPr>
              <a:t>-j </a:t>
            </a:r>
            <a:r>
              <a:rPr lang="pl-PL" sz="1400" dirty="0" err="1">
                <a:solidFill>
                  <a:srgbClr val="292934"/>
                </a:solidFill>
                <a:latin typeface="Courier"/>
                <a:cs typeface="Courier"/>
              </a:rPr>
              <a:t>https</a:t>
            </a:r>
            <a:r>
              <a:rPr lang="pl-PL" sz="1400" dirty="0">
                <a:solidFill>
                  <a:srgbClr val="292934"/>
                </a:solidFill>
                <a:latin typeface="Courier"/>
                <a:cs typeface="Courier"/>
              </a:rPr>
              <a:t>://prisma-cloud.ba.infn.it:8787/</a:t>
            </a:r>
            <a:r>
              <a:rPr lang="pl-PL" sz="1400" dirty="0" err="1">
                <a:solidFill>
                  <a:srgbClr val="292934"/>
                </a:solidFill>
                <a:latin typeface="Courier"/>
                <a:cs typeface="Courier"/>
              </a:rPr>
              <a:t>storage</a:t>
            </a:r>
            <a:r>
              <a:rPr lang="pl-PL" sz="1400" dirty="0">
                <a:solidFill>
                  <a:srgbClr val="292934"/>
                </a:solidFill>
                <a:latin typeface="Courier"/>
                <a:cs typeface="Courier"/>
              </a:rPr>
              <a:t>/836311e0-1724-472f-b755-</a:t>
            </a:r>
            <a:r>
              <a:rPr lang="pl-PL" sz="1400" dirty="0" smtClean="0">
                <a:solidFill>
                  <a:srgbClr val="292934"/>
                </a:solidFill>
                <a:latin typeface="Courier"/>
                <a:cs typeface="Courier"/>
              </a:rPr>
              <a:t>f8455b6facb9</a:t>
            </a:r>
            <a:endParaRPr lang="en-US" sz="1400" dirty="0">
              <a:solidFill>
                <a:srgbClr val="292934"/>
              </a:solidFill>
              <a:latin typeface="Courier"/>
              <a:cs typeface="Courie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4325" y="3695046"/>
            <a:ext cx="6225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Attached the volume “vol1” to the VM “test1”</a:t>
            </a:r>
            <a:endParaRPr lang="en-US" sz="24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0" y="6498000"/>
            <a:ext cx="9139953" cy="380125"/>
            <a:chOff x="0" y="6498000"/>
            <a:chExt cx="9139953" cy="38012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64479" y="6498000"/>
              <a:ext cx="675474" cy="3600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3438" y="6518125"/>
              <a:ext cx="1134916" cy="360000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6498000"/>
              <a:ext cx="992000" cy="360000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/>
        </p:nvSpPr>
        <p:spPr>
          <a:xfrm>
            <a:off x="314323" y="5636956"/>
            <a:ext cx="86868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More information can be found at </a:t>
            </a: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://wiki.egi.eu/wiki/</a:t>
            </a:r>
            <a:r>
              <a:rPr lang="en-US" dirty="0" smtClean="0">
                <a:hlinkClick r:id="rId5"/>
              </a:rPr>
              <a:t>HOWTO11_How_to_use_the_rOCCI_Client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96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950" y="168275"/>
            <a:ext cx="8229600" cy="990600"/>
          </a:xfrm>
        </p:spPr>
        <p:txBody>
          <a:bodyPr/>
          <a:lstStyle/>
          <a:p>
            <a:r>
              <a:rPr lang="en-US" dirty="0" err="1" smtClean="0"/>
              <a:t>OneData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950" y="1235075"/>
            <a:ext cx="8229600" cy="4876800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b="1" dirty="0" smtClean="0"/>
              <a:t>Description at the home page:</a:t>
            </a:r>
            <a:r>
              <a:rPr lang="en-US" dirty="0" smtClean="0"/>
              <a:t> </a:t>
            </a:r>
            <a:r>
              <a:rPr lang="en-US" sz="2000" dirty="0" err="1" smtClean="0"/>
              <a:t>OneData</a:t>
            </a:r>
            <a:r>
              <a:rPr lang="en-US" sz="2000" dirty="0" smtClean="0"/>
              <a:t> </a:t>
            </a:r>
            <a:r>
              <a:rPr lang="en-US" sz="2000" dirty="0"/>
              <a:t>is a global data management system, providing easy access to distributed storage resources, supporting wide range of use cases from </a:t>
            </a:r>
            <a:r>
              <a:rPr lang="en-US" sz="2000" b="1" dirty="0">
                <a:solidFill>
                  <a:srgbClr val="FF0000"/>
                </a:solidFill>
              </a:rPr>
              <a:t>personal data management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to </a:t>
            </a:r>
            <a:r>
              <a:rPr lang="en-US" sz="2000" b="1" dirty="0">
                <a:solidFill>
                  <a:srgbClr val="FF0000"/>
                </a:solidFill>
              </a:rPr>
              <a:t>data-intensive scientific computations</a:t>
            </a:r>
            <a:r>
              <a:rPr lang="en-US" sz="2000" dirty="0"/>
              <a:t>.</a:t>
            </a: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Char char="•"/>
            </a:pPr>
            <a:endParaRPr lang="en-US" b="1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Char char="•"/>
            </a:pPr>
            <a:r>
              <a:rPr lang="en-US" b="1" dirty="0" smtClean="0">
                <a:latin typeface="Arial" charset="0"/>
                <a:cs typeface="Arial" charset="0"/>
              </a:rPr>
              <a:t>Facts</a:t>
            </a:r>
          </a:p>
          <a:p>
            <a:pPr lvl="1">
              <a:buFont typeface="Arial" charset="0"/>
              <a:buChar char="•"/>
            </a:pPr>
            <a:r>
              <a:rPr lang="en-US" dirty="0" smtClean="0">
                <a:latin typeface="Arial" charset="0"/>
                <a:cs typeface="Arial" charset="0"/>
              </a:rPr>
              <a:t>Data </a:t>
            </a:r>
            <a:r>
              <a:rPr lang="en-US" dirty="0">
                <a:latin typeface="Arial" charset="0"/>
                <a:cs typeface="Arial" charset="0"/>
              </a:rPr>
              <a:t>access layer for distributed data:</a:t>
            </a:r>
          </a:p>
          <a:p>
            <a:pPr lvl="2">
              <a:buFont typeface="Arial" charset="0"/>
              <a:buChar char="•"/>
            </a:pPr>
            <a:r>
              <a:rPr lang="en-US" dirty="0">
                <a:latin typeface="Calibri" charset="0"/>
                <a:cs typeface="Arial" charset="0"/>
              </a:rPr>
              <a:t>Across multiple sites</a:t>
            </a:r>
          </a:p>
          <a:p>
            <a:pPr lvl="2">
              <a:buFont typeface="Arial" charset="0"/>
              <a:buChar char="•"/>
            </a:pPr>
            <a:r>
              <a:rPr lang="en-US" dirty="0">
                <a:latin typeface="Calibri" charset="0"/>
                <a:cs typeface="Arial" charset="0"/>
              </a:rPr>
              <a:t>Across multiple storages</a:t>
            </a:r>
          </a:p>
          <a:p>
            <a:pPr lvl="1">
              <a:buFont typeface="Arial" charset="0"/>
              <a:buChar char="•"/>
            </a:pPr>
            <a:r>
              <a:rPr lang="en-US" dirty="0" err="1" smtClean="0">
                <a:latin typeface="Arial" charset="0"/>
                <a:cs typeface="Arial" charset="0"/>
              </a:rPr>
              <a:t>OneData</a:t>
            </a:r>
            <a:r>
              <a:rPr lang="en-US" dirty="0" smtClean="0">
                <a:latin typeface="Arial" charset="0"/>
                <a:cs typeface="Arial" charset="0"/>
              </a:rPr>
              <a:t> </a:t>
            </a:r>
            <a:r>
              <a:rPr lang="en-US" dirty="0">
                <a:latin typeface="Arial" charset="0"/>
                <a:cs typeface="Arial" charset="0"/>
              </a:rPr>
              <a:t>transparently unifies access to files and in the future to databases</a:t>
            </a:r>
          </a:p>
          <a:p>
            <a:pPr lvl="1">
              <a:buFont typeface="Arial" charset="0"/>
              <a:buChar char="•"/>
            </a:pPr>
            <a:r>
              <a:rPr lang="en-US" dirty="0">
                <a:latin typeface="Arial" charset="0"/>
                <a:cs typeface="Arial" charset="0"/>
              </a:rPr>
              <a:t>Open source project </a:t>
            </a:r>
          </a:p>
          <a:p>
            <a:pPr lvl="1">
              <a:buFont typeface="Arial" charset="0"/>
              <a:buChar char="•"/>
            </a:pPr>
            <a:r>
              <a:rPr lang="en-US" dirty="0">
                <a:latin typeface="Arial" charset="0"/>
                <a:cs typeface="Arial" charset="0"/>
              </a:rPr>
              <a:t>Supported by PL-GRID </a:t>
            </a:r>
          </a:p>
          <a:p>
            <a:pPr lvl="1">
              <a:buFont typeface="Arial" charset="0"/>
              <a:buChar char="•"/>
            </a:pPr>
            <a:r>
              <a:rPr lang="en-US" dirty="0">
                <a:latin typeface="Arial" charset="0"/>
                <a:cs typeface="Arial" charset="0"/>
              </a:rPr>
              <a:t>Tested on PL-GRID infrastructure</a:t>
            </a: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6498000"/>
            <a:ext cx="9139953" cy="380125"/>
            <a:chOff x="0" y="6498000"/>
            <a:chExt cx="9139953" cy="38012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64479" y="6498000"/>
              <a:ext cx="675474" cy="360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3438" y="6518125"/>
              <a:ext cx="1134916" cy="360000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6498000"/>
              <a:ext cx="992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4673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Transparently </a:t>
            </a:r>
            <a:r>
              <a:rPr lang="en-US" dirty="0">
                <a:latin typeface="Arial" charset="0"/>
                <a:cs typeface="Arial" charset="0"/>
              </a:rPr>
              <a:t>unifies access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/>
          <a:srcRect l="-45781" r="-45781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0" y="6498000"/>
            <a:ext cx="9139953" cy="380125"/>
            <a:chOff x="0" y="6498000"/>
            <a:chExt cx="9139953" cy="3801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64479" y="6498000"/>
              <a:ext cx="675474" cy="360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43438" y="6518125"/>
              <a:ext cx="1134916" cy="360000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6498000"/>
              <a:ext cx="992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2472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</a:t>
            </a:r>
            <a:r>
              <a:rPr lang="en-US" dirty="0" err="1" smtClean="0"/>
              <a:t>Oneprovider</a:t>
            </a:r>
            <a:r>
              <a:rPr lang="en-US" dirty="0" smtClean="0"/>
              <a:t>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527175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version</a:t>
            </a:r>
          </a:p>
          <a:p>
            <a:r>
              <a:rPr lang="en-US" dirty="0"/>
              <a:t>Software available at </a:t>
            </a:r>
            <a:r>
              <a:rPr lang="en-US" dirty="0">
                <a:hlinkClick r:id="rId2"/>
              </a:rPr>
              <a:t>https://github.com/onedata/getting-</a:t>
            </a:r>
            <a:r>
              <a:rPr lang="en-US" dirty="0" smtClean="0">
                <a:hlinkClick r:id="rId2"/>
              </a:rPr>
              <a:t>started</a:t>
            </a:r>
            <a:r>
              <a:rPr lang="en-US" dirty="0" smtClean="0"/>
              <a:t> </a:t>
            </a:r>
          </a:p>
          <a:p>
            <a:r>
              <a:rPr lang="en-US" dirty="0" smtClean="0"/>
              <a:t>Current version: 3.0.0-RC9</a:t>
            </a:r>
          </a:p>
        </p:txBody>
      </p:sp>
      <p:sp>
        <p:nvSpPr>
          <p:cNvPr id="4" name="Rectangle 3"/>
          <p:cNvSpPr/>
          <p:nvPr/>
        </p:nvSpPr>
        <p:spPr>
          <a:xfrm>
            <a:off x="650875" y="3602335"/>
            <a:ext cx="7778750" cy="861774"/>
          </a:xfrm>
          <a:prstGeom prst="rect">
            <a:avLst/>
          </a:prstGeom>
          <a:solidFill>
            <a:schemeClr val="accent1">
              <a:alpha val="21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92934"/>
                </a:solidFill>
                <a:latin typeface="Courier"/>
                <a:cs typeface="Courier"/>
              </a:rPr>
              <a:t>./</a:t>
            </a:r>
            <a:r>
              <a:rPr lang="en-US" sz="1600" dirty="0" err="1">
                <a:solidFill>
                  <a:srgbClr val="292934"/>
                </a:solidFill>
                <a:latin typeface="Courier"/>
                <a:cs typeface="Courier"/>
              </a:rPr>
              <a:t>run_onedata.sh</a:t>
            </a:r>
            <a:r>
              <a:rPr lang="en-US" sz="1600" dirty="0">
                <a:solidFill>
                  <a:srgbClr val="292934"/>
                </a:solidFill>
                <a:latin typeface="Courier"/>
                <a:cs typeface="Courier"/>
              </a:rPr>
              <a:t> --provider --provider-</a:t>
            </a:r>
            <a:r>
              <a:rPr lang="en-US" sz="1600" dirty="0" err="1">
                <a:solidFill>
                  <a:srgbClr val="292934"/>
                </a:solidFill>
                <a:latin typeface="Courier"/>
                <a:cs typeface="Courier"/>
              </a:rPr>
              <a:t>fqdn</a:t>
            </a:r>
            <a:r>
              <a:rPr lang="en-US" sz="1600" dirty="0">
                <a:solidFill>
                  <a:srgbClr val="292934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292934"/>
                </a:solidFill>
                <a:latin typeface="Courier"/>
                <a:cs typeface="Courier"/>
              </a:rPr>
              <a:t>90.147.170.176 </a:t>
            </a:r>
            <a:r>
              <a:rPr lang="en-US" sz="1600" dirty="0">
                <a:solidFill>
                  <a:srgbClr val="292934"/>
                </a:solidFill>
                <a:latin typeface="Courier"/>
                <a:cs typeface="Courier"/>
              </a:rPr>
              <a:t>--provider-data-</a:t>
            </a:r>
            <a:r>
              <a:rPr lang="en-US" sz="1600" dirty="0" err="1">
                <a:solidFill>
                  <a:srgbClr val="292934"/>
                </a:solidFill>
                <a:latin typeface="Courier"/>
                <a:cs typeface="Courier"/>
              </a:rPr>
              <a:t>dir</a:t>
            </a:r>
            <a:r>
              <a:rPr lang="en-US" sz="1600" dirty="0">
                <a:solidFill>
                  <a:srgbClr val="292934"/>
                </a:solidFill>
                <a:latin typeface="Courier"/>
                <a:cs typeface="Courier"/>
              </a:rPr>
              <a:t> "/media/storage" --zone-</a:t>
            </a:r>
            <a:r>
              <a:rPr lang="en-US" sz="1600" dirty="0" err="1">
                <a:solidFill>
                  <a:srgbClr val="292934"/>
                </a:solidFill>
                <a:latin typeface="Courier"/>
                <a:cs typeface="Courier"/>
              </a:rPr>
              <a:t>fqdn</a:t>
            </a:r>
            <a:r>
              <a:rPr lang="en-US" sz="1600" dirty="0">
                <a:solidFill>
                  <a:srgbClr val="292934"/>
                </a:solidFill>
                <a:latin typeface="Courier"/>
                <a:cs typeface="Courier"/>
              </a:rPr>
              <a:t> </a:t>
            </a:r>
            <a:r>
              <a:rPr lang="en-US" sz="1600" dirty="0" err="1" smtClean="0">
                <a:solidFill>
                  <a:srgbClr val="292934"/>
                </a:solidFill>
                <a:latin typeface="Courier"/>
                <a:cs typeface="Courier"/>
              </a:rPr>
              <a:t>beta.onedata.org</a:t>
            </a:r>
            <a:r>
              <a:rPr lang="en-US" sz="1600" dirty="0" smtClean="0">
                <a:solidFill>
                  <a:srgbClr val="292934"/>
                </a:solidFill>
                <a:latin typeface="Courier"/>
                <a:cs typeface="Courier"/>
              </a:rPr>
              <a:t> --detach</a:t>
            </a:r>
            <a:endParaRPr lang="en-US" sz="1600" dirty="0">
              <a:solidFill>
                <a:srgbClr val="292934"/>
              </a:solidFill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0875" y="3159125"/>
            <a:ext cx="45576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Command line to start the </a:t>
            </a:r>
            <a:r>
              <a:rPr lang="en-US" sz="2000" dirty="0" err="1" smtClean="0"/>
              <a:t>oneprovider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650875" y="4688959"/>
            <a:ext cx="7443063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that, the </a:t>
            </a:r>
            <a:r>
              <a:rPr lang="en-US" sz="2400" dirty="0" err="1" smtClean="0"/>
              <a:t>oneprovider</a:t>
            </a:r>
            <a:r>
              <a:rPr lang="en-US" sz="2400" dirty="0" smtClean="0"/>
              <a:t> server can be accessed at </a:t>
            </a:r>
          </a:p>
          <a:p>
            <a:r>
              <a:rPr lang="en-US" sz="2400" dirty="0" smtClean="0">
                <a:hlinkClick r:id="rId3"/>
              </a:rPr>
              <a:t>https://90.147.170.176:9443</a:t>
            </a:r>
            <a:endParaRPr lang="en-US" sz="2400" dirty="0" smtClean="0"/>
          </a:p>
          <a:p>
            <a:endParaRPr lang="en-US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6498000"/>
            <a:ext cx="9139953" cy="380125"/>
            <a:chOff x="0" y="6498000"/>
            <a:chExt cx="9139953" cy="38012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64479" y="6498000"/>
              <a:ext cx="675474" cy="360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43438" y="6518125"/>
              <a:ext cx="1134916" cy="360000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6498000"/>
              <a:ext cx="992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6571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to </a:t>
            </a:r>
            <a:r>
              <a:rPr lang="en-US" dirty="0" err="1" smtClean="0"/>
              <a:t>onedata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Web-browser interface</a:t>
            </a:r>
          </a:p>
          <a:p>
            <a:r>
              <a:rPr lang="en-US" dirty="0" smtClean="0"/>
              <a:t>Login </a:t>
            </a:r>
            <a:r>
              <a:rPr lang="en-US" dirty="0"/>
              <a:t>to </a:t>
            </a:r>
            <a:r>
              <a:rPr lang="en-US" dirty="0">
                <a:hlinkClick r:id="rId2"/>
              </a:rPr>
              <a:t>https://beta.onedata.org/#/home/</a:t>
            </a:r>
            <a:r>
              <a:rPr lang="en-US" dirty="0" smtClean="0">
                <a:hlinkClick r:id="rId2"/>
              </a:rPr>
              <a:t>login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250" y="3095625"/>
            <a:ext cx="5730875" cy="277589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0" y="6498000"/>
            <a:ext cx="9139953" cy="380125"/>
            <a:chOff x="0" y="6498000"/>
            <a:chExt cx="9139953" cy="38012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64479" y="6498000"/>
              <a:ext cx="675474" cy="360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43438" y="6518125"/>
              <a:ext cx="1134916" cy="360000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6498000"/>
              <a:ext cx="992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2347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Create a new token to get support from </a:t>
            </a:r>
            <a:r>
              <a:rPr lang="en-US" dirty="0" err="1" smtClean="0"/>
              <a:t>oneprovider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1725" b="1725"/>
          <a:stretch>
            <a:fillRect/>
          </a:stretch>
        </p:blipFill>
        <p:spPr/>
      </p:pic>
      <p:cxnSp>
        <p:nvCxnSpPr>
          <p:cNvPr id="8" name="Straight Arrow Connector 7"/>
          <p:cNvCxnSpPr/>
          <p:nvPr/>
        </p:nvCxnSpPr>
        <p:spPr>
          <a:xfrm flipH="1">
            <a:off x="6080125" y="4524375"/>
            <a:ext cx="1555751" cy="1428750"/>
          </a:xfrm>
          <a:prstGeom prst="straightConnector1">
            <a:avLst/>
          </a:prstGeom>
          <a:ln w="635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635875" y="4318000"/>
            <a:ext cx="937576" cy="461665"/>
          </a:xfrm>
          <a:prstGeom prst="rect">
            <a:avLst/>
          </a:prstGeom>
          <a:solidFill>
            <a:srgbClr val="FFFF00">
              <a:alpha val="62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token</a:t>
            </a:r>
            <a:endParaRPr lang="en-US" sz="24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0" y="6498000"/>
            <a:ext cx="9139953" cy="380125"/>
            <a:chOff x="0" y="6498000"/>
            <a:chExt cx="9139953" cy="38012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64479" y="6498000"/>
              <a:ext cx="675474" cy="3600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43438" y="6518125"/>
              <a:ext cx="1134916" cy="360000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6498000"/>
              <a:ext cx="992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4490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8275"/>
            <a:ext cx="8229600" cy="990600"/>
          </a:xfrm>
        </p:spPr>
        <p:txBody>
          <a:bodyPr/>
          <a:lstStyle/>
          <a:p>
            <a:r>
              <a:rPr lang="en-US" dirty="0" smtClean="0"/>
              <a:t>Support the space by token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t="-4867" b="-4867"/>
          <a:stretch>
            <a:fillRect/>
          </a:stretch>
        </p:blipFill>
        <p:spPr>
          <a:xfrm>
            <a:off x="1898650" y="949227"/>
            <a:ext cx="5241925" cy="3106326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3905193"/>
            <a:ext cx="5241925" cy="259280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0" y="6498000"/>
            <a:ext cx="9139953" cy="380125"/>
            <a:chOff x="0" y="6498000"/>
            <a:chExt cx="9139953" cy="38012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64479" y="6498000"/>
              <a:ext cx="675474" cy="3600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43438" y="6518125"/>
              <a:ext cx="1134916" cy="360000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6498000"/>
              <a:ext cx="992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6013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the space via web-interface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1344" r="1344"/>
          <a:stretch>
            <a:fillRect/>
          </a:stretch>
        </p:blipFill>
        <p:spPr/>
      </p:pic>
      <p:grpSp>
        <p:nvGrpSpPr>
          <p:cNvPr id="5" name="Group 4"/>
          <p:cNvGrpSpPr/>
          <p:nvPr/>
        </p:nvGrpSpPr>
        <p:grpSpPr>
          <a:xfrm>
            <a:off x="0" y="6498000"/>
            <a:ext cx="9139953" cy="380125"/>
            <a:chOff x="0" y="6498000"/>
            <a:chExt cx="9139953" cy="3801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64479" y="6498000"/>
              <a:ext cx="675474" cy="360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43438" y="6518125"/>
              <a:ext cx="1134916" cy="360000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6498000"/>
              <a:ext cx="992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390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879" y="174625"/>
            <a:ext cx="8229600" cy="990600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2200"/>
            <a:ext cx="8229600" cy="538480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EGI federated cloud</a:t>
            </a:r>
          </a:p>
          <a:p>
            <a:pPr lvl="1"/>
            <a:r>
              <a:rPr lang="en-US" dirty="0" smtClean="0"/>
              <a:t>Introduction</a:t>
            </a:r>
          </a:p>
          <a:p>
            <a:pPr lvl="1"/>
            <a:r>
              <a:rPr lang="en-US" dirty="0" smtClean="0"/>
              <a:t>Getting access to EGI cloud</a:t>
            </a:r>
          </a:p>
          <a:p>
            <a:pPr lvl="1"/>
            <a:r>
              <a:rPr lang="en-US" dirty="0" smtClean="0"/>
              <a:t>Command line client API, OCCI</a:t>
            </a:r>
          </a:p>
          <a:p>
            <a:pPr lvl="1"/>
            <a:r>
              <a:rPr lang="en-US" dirty="0"/>
              <a:t>Technical support: </a:t>
            </a:r>
            <a:r>
              <a:rPr lang="en-US" dirty="0" err="1" smtClean="0"/>
              <a:t>GGUS.eu</a:t>
            </a:r>
            <a:endParaRPr lang="en-US" dirty="0" smtClean="0"/>
          </a:p>
          <a:p>
            <a:pPr lvl="1"/>
            <a:r>
              <a:rPr lang="en-US" dirty="0" smtClean="0"/>
              <a:t>OCCI usage examples </a:t>
            </a:r>
            <a:endParaRPr lang="en-US" dirty="0"/>
          </a:p>
          <a:p>
            <a:pPr marL="274320" lvl="1" indent="0">
              <a:buNone/>
            </a:pPr>
            <a:endParaRPr lang="en-US" dirty="0" smtClean="0"/>
          </a:p>
          <a:p>
            <a:r>
              <a:rPr lang="en-US" b="1" dirty="0" err="1" smtClean="0"/>
              <a:t>OneData</a:t>
            </a:r>
            <a:endParaRPr lang="en-US" b="1" dirty="0"/>
          </a:p>
          <a:p>
            <a:pPr lvl="1"/>
            <a:r>
              <a:rPr lang="en-US" dirty="0"/>
              <a:t>Introduction</a:t>
            </a:r>
          </a:p>
          <a:p>
            <a:pPr lvl="1"/>
            <a:r>
              <a:rPr lang="en-US" dirty="0" smtClean="0"/>
              <a:t>Server setup</a:t>
            </a:r>
          </a:p>
          <a:p>
            <a:pPr lvl="1"/>
            <a:r>
              <a:rPr lang="en-US" dirty="0" smtClean="0"/>
              <a:t>Access </a:t>
            </a:r>
            <a:r>
              <a:rPr lang="en-US" dirty="0" err="1" smtClean="0"/>
              <a:t>onedata</a:t>
            </a:r>
            <a:endParaRPr lang="en-US" dirty="0" smtClean="0"/>
          </a:p>
          <a:p>
            <a:pPr lvl="2"/>
            <a:r>
              <a:rPr lang="en-US" dirty="0" smtClean="0"/>
              <a:t>Web interface</a:t>
            </a:r>
          </a:p>
          <a:p>
            <a:pPr lvl="2"/>
            <a:r>
              <a:rPr lang="en-US" dirty="0" err="1" smtClean="0"/>
              <a:t>Oneclient</a:t>
            </a:r>
            <a:r>
              <a:rPr lang="en-US" dirty="0" smtClean="0"/>
              <a:t> API to mount locally</a:t>
            </a:r>
          </a:p>
          <a:p>
            <a:pPr lvl="1"/>
            <a:r>
              <a:rPr lang="en-US" sz="2100" dirty="0" smtClean="0"/>
              <a:t>Benchmarking</a:t>
            </a:r>
            <a:endParaRPr lang="en-US" sz="2100" dirty="0"/>
          </a:p>
          <a:p>
            <a:pPr marL="274320" lvl="1" indent="0">
              <a:buNone/>
            </a:pPr>
            <a:endParaRPr lang="en-US" sz="2100" dirty="0" smtClean="0"/>
          </a:p>
          <a:p>
            <a:pPr marL="182880" lvl="1"/>
            <a:r>
              <a:rPr lang="en-US" sz="2400" b="1" dirty="0"/>
              <a:t>Ponta-blueprint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6498000"/>
            <a:ext cx="9139953" cy="380125"/>
            <a:chOff x="0" y="6498000"/>
            <a:chExt cx="9139953" cy="38012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64479" y="6498000"/>
              <a:ext cx="675474" cy="360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3438" y="6518125"/>
              <a:ext cx="1134916" cy="360000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6498000"/>
              <a:ext cx="992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3606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the space via web-interface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556" b="-1556"/>
          <a:stretch>
            <a:fillRect/>
          </a:stretch>
        </p:blipFill>
        <p:spPr/>
      </p:pic>
      <p:grpSp>
        <p:nvGrpSpPr>
          <p:cNvPr id="5" name="Group 4"/>
          <p:cNvGrpSpPr/>
          <p:nvPr/>
        </p:nvGrpSpPr>
        <p:grpSpPr>
          <a:xfrm>
            <a:off x="0" y="6498000"/>
            <a:ext cx="9139953" cy="380125"/>
            <a:chOff x="0" y="6498000"/>
            <a:chExt cx="9139953" cy="3801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64479" y="6498000"/>
              <a:ext cx="675474" cy="360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43438" y="6518125"/>
              <a:ext cx="1134916" cy="360000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6498000"/>
              <a:ext cx="992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1516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950" y="104775"/>
            <a:ext cx="8229600" cy="990600"/>
          </a:xfrm>
        </p:spPr>
        <p:txBody>
          <a:bodyPr/>
          <a:lstStyle/>
          <a:p>
            <a:r>
              <a:rPr lang="en-US" dirty="0" smtClean="0"/>
              <a:t>Mount the volume by </a:t>
            </a:r>
            <a:r>
              <a:rPr lang="en-US" dirty="0" err="1" smtClean="0"/>
              <a:t>oneclient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950" y="1171574"/>
            <a:ext cx="8229600" cy="1463675"/>
          </a:xfrm>
        </p:spPr>
        <p:txBody>
          <a:bodyPr>
            <a:normAutofit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version</a:t>
            </a:r>
          </a:p>
          <a:p>
            <a:pPr lvl="1"/>
            <a:r>
              <a:rPr lang="en-US" dirty="0" smtClean="0"/>
              <a:t>Pros: cross-platform</a:t>
            </a:r>
          </a:p>
          <a:p>
            <a:pPr lvl="1"/>
            <a:r>
              <a:rPr lang="en-US" dirty="0" smtClean="0"/>
              <a:t>Cons: volumes can be only accessed with the container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0330" y="2439571"/>
            <a:ext cx="8434420" cy="338554"/>
          </a:xfrm>
          <a:prstGeom prst="rect">
            <a:avLst/>
          </a:prstGeom>
          <a:solidFill>
            <a:schemeClr val="accent1">
              <a:alpha val="21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292934"/>
                </a:solidFill>
                <a:latin typeface="Courier"/>
                <a:cs typeface="Courier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./</a:t>
            </a:r>
            <a:r>
              <a:rPr lang="en-US" dirty="0" err="1"/>
              <a:t>run_oneclient.sh</a:t>
            </a:r>
            <a:r>
              <a:rPr lang="en-US" dirty="0"/>
              <a:t> --provider 90.147.170.176 --token TOKEN --detach  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60350" y="3279357"/>
            <a:ext cx="8229600" cy="1773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Non-</a:t>
            </a:r>
            <a:r>
              <a:rPr lang="en-US" dirty="0" err="1" smtClean="0"/>
              <a:t>Docker</a:t>
            </a:r>
            <a:r>
              <a:rPr lang="en-US" dirty="0" smtClean="0"/>
              <a:t> version</a:t>
            </a:r>
          </a:p>
          <a:p>
            <a:pPr lvl="1"/>
            <a:r>
              <a:rPr lang="en-US" dirty="0" smtClean="0"/>
              <a:t>Pros: volumes can be mounted system wide</a:t>
            </a:r>
          </a:p>
          <a:p>
            <a:pPr lvl="1"/>
            <a:r>
              <a:rPr lang="en-US" dirty="0" err="1" smtClean="0"/>
              <a:t>Cons:currently</a:t>
            </a:r>
            <a:r>
              <a:rPr lang="en-US" dirty="0" smtClean="0"/>
              <a:t> only support: </a:t>
            </a:r>
            <a:r>
              <a:rPr lang="en-US" dirty="0" err="1"/>
              <a:t>ubuntu</a:t>
            </a:r>
            <a:r>
              <a:rPr lang="en-US" dirty="0"/>
              <a:t> trusty, </a:t>
            </a:r>
            <a:r>
              <a:rPr lang="en-US" dirty="0" err="1"/>
              <a:t>ubuntu</a:t>
            </a:r>
            <a:r>
              <a:rPr lang="en-US" dirty="0"/>
              <a:t> wily, </a:t>
            </a:r>
            <a:r>
              <a:rPr lang="en-US" dirty="0" err="1"/>
              <a:t>ubuntu</a:t>
            </a:r>
            <a:r>
              <a:rPr lang="en-US" dirty="0"/>
              <a:t> </a:t>
            </a:r>
            <a:r>
              <a:rPr lang="en-US" dirty="0" err="1"/>
              <a:t>xenial</a:t>
            </a:r>
            <a:r>
              <a:rPr lang="en-US" dirty="0"/>
              <a:t>, centos 7 and fedora 23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12020" y="5052596"/>
            <a:ext cx="6935820" cy="338554"/>
          </a:xfrm>
          <a:prstGeom prst="rect">
            <a:avLst/>
          </a:prstGeom>
          <a:solidFill>
            <a:schemeClr val="accent1">
              <a:alpha val="21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292934"/>
                </a:solidFill>
                <a:latin typeface="Courier"/>
                <a:cs typeface="Courier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 err="1"/>
              <a:t>wget</a:t>
            </a:r>
            <a:r>
              <a:rPr lang="en-US" dirty="0"/>
              <a:t> -</a:t>
            </a:r>
            <a:r>
              <a:rPr lang="en-US" dirty="0" err="1"/>
              <a:t>qO</a:t>
            </a:r>
            <a:r>
              <a:rPr lang="en-US" dirty="0"/>
              <a:t>- http://</a:t>
            </a:r>
            <a:r>
              <a:rPr lang="en-US" dirty="0" err="1"/>
              <a:t>packages.onedata.org</a:t>
            </a:r>
            <a:r>
              <a:rPr lang="en-US" dirty="0" smtClean="0"/>
              <a:t>/</a:t>
            </a:r>
            <a:r>
              <a:rPr lang="en-US" dirty="0" err="1" smtClean="0"/>
              <a:t>oneclient.sh</a:t>
            </a:r>
            <a:r>
              <a:rPr lang="en-US" dirty="0" smtClean="0"/>
              <a:t> </a:t>
            </a:r>
            <a:r>
              <a:rPr lang="en-US" dirty="0"/>
              <a:t>| </a:t>
            </a:r>
            <a:r>
              <a:rPr lang="en-US" dirty="0" err="1"/>
              <a:t>sh</a:t>
            </a:r>
            <a:r>
              <a:rPr lang="en-US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0330" y="5021818"/>
            <a:ext cx="85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Install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1212020" y="5473005"/>
            <a:ext cx="6935820" cy="830997"/>
          </a:xfrm>
          <a:prstGeom prst="rect">
            <a:avLst/>
          </a:prstGeom>
          <a:solidFill>
            <a:schemeClr val="accent1">
              <a:alpha val="21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92934"/>
                </a:solidFill>
                <a:latin typeface="Courier"/>
                <a:cs typeface="Courier"/>
              </a:rPr>
              <a:t>PROVIDER_HOSTNAME='90.147.170.176' </a:t>
            </a:r>
            <a:r>
              <a:rPr lang="en-US" sz="1600" dirty="0" err="1">
                <a:solidFill>
                  <a:srgbClr val="292934"/>
                </a:solidFill>
                <a:latin typeface="Courier"/>
                <a:cs typeface="Courier"/>
              </a:rPr>
              <a:t>oneclient</a:t>
            </a:r>
            <a:r>
              <a:rPr lang="en-US" sz="1600" dirty="0">
                <a:solidFill>
                  <a:srgbClr val="292934"/>
                </a:solidFill>
                <a:latin typeface="Courier"/>
                <a:cs typeface="Courier"/>
              </a:rPr>
              <a:t> --authentication token  --no-check-certificate /</a:t>
            </a:r>
            <a:r>
              <a:rPr lang="en-US" sz="1600" dirty="0" err="1">
                <a:solidFill>
                  <a:srgbClr val="292934"/>
                </a:solidFill>
                <a:latin typeface="Courier"/>
                <a:cs typeface="Courier"/>
              </a:rPr>
              <a:t>mnt</a:t>
            </a:r>
            <a:r>
              <a:rPr lang="en-US" sz="1600" dirty="0">
                <a:solidFill>
                  <a:srgbClr val="292934"/>
                </a:solidFill>
                <a:latin typeface="Courier"/>
                <a:cs typeface="Courier"/>
              </a:rPr>
              <a:t>/onedata1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0330" y="547883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Mount</a:t>
            </a:r>
            <a:endParaRPr lang="en-US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0" y="6498000"/>
            <a:ext cx="9139953" cy="380125"/>
            <a:chOff x="0" y="6498000"/>
            <a:chExt cx="9139953" cy="38012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64479" y="6498000"/>
              <a:ext cx="675474" cy="3600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3438" y="6518125"/>
              <a:ext cx="1134916" cy="360000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6498000"/>
              <a:ext cx="992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8517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55" y="136525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Application in data sharing</a:t>
            </a:r>
            <a:endParaRPr lang="en-US" dirty="0"/>
          </a:p>
        </p:txBody>
      </p:sp>
      <p:sp>
        <p:nvSpPr>
          <p:cNvPr id="7" name="Alternate Process 6"/>
          <p:cNvSpPr/>
          <p:nvPr/>
        </p:nvSpPr>
        <p:spPr>
          <a:xfrm>
            <a:off x="261155" y="3275737"/>
            <a:ext cx="1145033" cy="500877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292934"/>
                </a:solidFill>
              </a:rPr>
              <a:t>Query</a:t>
            </a:r>
            <a:endParaRPr lang="en-US" sz="2400" dirty="0">
              <a:solidFill>
                <a:srgbClr val="292934"/>
              </a:solidFill>
            </a:endParaRP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 flipV="1">
            <a:off x="1406188" y="3522544"/>
            <a:ext cx="604812" cy="36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Magnetic Disk 9"/>
          <p:cNvSpPr/>
          <p:nvPr/>
        </p:nvSpPr>
        <p:spPr>
          <a:xfrm>
            <a:off x="2011000" y="2528373"/>
            <a:ext cx="1224744" cy="1995605"/>
          </a:xfrm>
          <a:prstGeom prst="flowChartMagneticDisk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Frontend</a:t>
            </a:r>
            <a:endParaRPr lang="en-US" dirty="0"/>
          </a:p>
        </p:txBody>
      </p:sp>
      <p:sp>
        <p:nvSpPr>
          <p:cNvPr id="12" name="Data 11"/>
          <p:cNvSpPr/>
          <p:nvPr/>
        </p:nvSpPr>
        <p:spPr>
          <a:xfrm>
            <a:off x="4810125" y="1651000"/>
            <a:ext cx="1143000" cy="877373"/>
          </a:xfrm>
          <a:prstGeom prst="flowChartInputOutpu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VM1</a:t>
            </a:r>
            <a:endParaRPr lang="en-US" dirty="0"/>
          </a:p>
        </p:txBody>
      </p:sp>
      <p:sp>
        <p:nvSpPr>
          <p:cNvPr id="14" name="Data 13"/>
          <p:cNvSpPr/>
          <p:nvPr/>
        </p:nvSpPr>
        <p:spPr>
          <a:xfrm>
            <a:off x="4692650" y="3087489"/>
            <a:ext cx="1143000" cy="877373"/>
          </a:xfrm>
          <a:prstGeom prst="flowChartInputOutpu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VM2</a:t>
            </a:r>
            <a:endParaRPr lang="en-US" dirty="0"/>
          </a:p>
        </p:txBody>
      </p:sp>
      <p:sp>
        <p:nvSpPr>
          <p:cNvPr id="15" name="Data 14"/>
          <p:cNvSpPr/>
          <p:nvPr/>
        </p:nvSpPr>
        <p:spPr>
          <a:xfrm>
            <a:off x="4575175" y="4523978"/>
            <a:ext cx="1143000" cy="877373"/>
          </a:xfrm>
          <a:prstGeom prst="flowChartInputOutpu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VM3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0" idx="4"/>
            <a:endCxn id="12" idx="2"/>
          </p:cNvCxnSpPr>
          <p:nvPr/>
        </p:nvCxnSpPr>
        <p:spPr>
          <a:xfrm flipV="1">
            <a:off x="3235744" y="2089687"/>
            <a:ext cx="1688681" cy="14364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4"/>
            <a:endCxn id="14" idx="2"/>
          </p:cNvCxnSpPr>
          <p:nvPr/>
        </p:nvCxnSpPr>
        <p:spPr>
          <a:xfrm>
            <a:off x="3235744" y="3526176"/>
            <a:ext cx="157120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4"/>
          </p:cNvCxnSpPr>
          <p:nvPr/>
        </p:nvCxnSpPr>
        <p:spPr>
          <a:xfrm>
            <a:off x="3235744" y="3526176"/>
            <a:ext cx="1456906" cy="15538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206875" y="1143000"/>
            <a:ext cx="2063750" cy="4937125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100000"/>
                  <a:shade val="100000"/>
                  <a:satMod val="130000"/>
                  <a:alpha val="22000"/>
                </a:schemeClr>
              </a:gs>
              <a:gs pos="100000">
                <a:schemeClr val="dk1">
                  <a:tint val="50000"/>
                  <a:shade val="100000"/>
                  <a:satMod val="350000"/>
                  <a:alpha val="22000"/>
                </a:schemeClr>
              </a:gs>
            </a:gsLst>
            <a:lin ang="16200000" scaled="0"/>
            <a:tileRect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endCxn id="10" idx="1"/>
          </p:cNvCxnSpPr>
          <p:nvPr/>
        </p:nvCxnSpPr>
        <p:spPr>
          <a:xfrm rot="10800000" flipV="1">
            <a:off x="2623372" y="1650999"/>
            <a:ext cx="2742378" cy="87737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endCxn id="10" idx="3"/>
          </p:cNvCxnSpPr>
          <p:nvPr/>
        </p:nvCxnSpPr>
        <p:spPr>
          <a:xfrm rot="10800000">
            <a:off x="2623373" y="4523979"/>
            <a:ext cx="2301053" cy="87737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Magnetic Disk 39"/>
          <p:cNvSpPr/>
          <p:nvPr/>
        </p:nvSpPr>
        <p:spPr>
          <a:xfrm>
            <a:off x="7305675" y="3073540"/>
            <a:ext cx="1381125" cy="1154987"/>
          </a:xfrm>
          <a:prstGeom prst="flowChartMagneticDisk">
            <a:avLst/>
          </a:prstGeom>
          <a:solidFill>
            <a:schemeClr val="tx1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storage</a:t>
            </a:r>
            <a:endParaRPr lang="en-US" dirty="0"/>
          </a:p>
        </p:txBody>
      </p:sp>
      <p:cxnSp>
        <p:nvCxnSpPr>
          <p:cNvPr id="42" name="Straight Arrow Connector 41"/>
          <p:cNvCxnSpPr/>
          <p:nvPr/>
        </p:nvCxnSpPr>
        <p:spPr>
          <a:xfrm flipH="1" flipV="1">
            <a:off x="5835650" y="2333625"/>
            <a:ext cx="1470025" cy="11925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5835650" y="3776614"/>
            <a:ext cx="14700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5718175" y="3776614"/>
            <a:ext cx="1587500" cy="14145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0" y="6498000"/>
            <a:ext cx="9139953" cy="380125"/>
            <a:chOff x="0" y="6498000"/>
            <a:chExt cx="9139953" cy="380125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64479" y="6498000"/>
              <a:ext cx="675474" cy="3600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3438" y="6518125"/>
              <a:ext cx="1134916" cy="360000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6498000"/>
              <a:ext cx="992000" cy="360000"/>
            </a:xfrm>
            <a:prstGeom prst="rect">
              <a:avLst/>
            </a:prstGeom>
          </p:spPr>
        </p:pic>
      </p:grpSp>
      <p:cxnSp>
        <p:nvCxnSpPr>
          <p:cNvPr id="29" name="Straight Arrow Connector 28"/>
          <p:cNvCxnSpPr/>
          <p:nvPr/>
        </p:nvCxnSpPr>
        <p:spPr>
          <a:xfrm flipV="1">
            <a:off x="1682750" y="3563884"/>
            <a:ext cx="0" cy="12621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30250" y="4825999"/>
            <a:ext cx="1777999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via web-page or API</a:t>
            </a:r>
          </a:p>
        </p:txBody>
      </p:sp>
    </p:spTree>
    <p:extLst>
      <p:ext uri="{BB962C8B-B14F-4D97-AF65-F5344CB8AC3E}">
        <p14:creationId xmlns:p14="http://schemas.microsoft.com/office/powerpoint/2010/main" val="3120529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533400"/>
            <a:ext cx="8797925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Requirements for the data sharing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200" dirty="0" smtClean="0"/>
              <a:t>Fast reading</a:t>
            </a:r>
          </a:p>
          <a:p>
            <a:pPr>
              <a:spcAft>
                <a:spcPts val="600"/>
              </a:spcAft>
            </a:pPr>
            <a:r>
              <a:rPr lang="en-US" sz="3200" dirty="0" smtClean="0"/>
              <a:t>Efficient caching system for repeated reading</a:t>
            </a:r>
          </a:p>
          <a:p>
            <a:pPr>
              <a:spcAft>
                <a:spcPts val="600"/>
              </a:spcAft>
            </a:pPr>
            <a:r>
              <a:rPr lang="en-US" sz="3200" dirty="0" smtClean="0"/>
              <a:t>Robust</a:t>
            </a:r>
          </a:p>
          <a:p>
            <a:pPr>
              <a:spcAft>
                <a:spcPts val="600"/>
              </a:spcAft>
            </a:pPr>
            <a:r>
              <a:rPr lang="en-US" sz="3200" dirty="0" smtClean="0"/>
              <a:t>Supporting multiple operating systems</a:t>
            </a:r>
          </a:p>
          <a:p>
            <a:pPr>
              <a:spcAft>
                <a:spcPts val="600"/>
              </a:spcAft>
            </a:pPr>
            <a:r>
              <a:rPr lang="en-US" sz="3200" dirty="0" smtClean="0"/>
              <a:t>Relatively easy to install</a:t>
            </a:r>
            <a:endParaRPr lang="en-US" sz="3200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6498000"/>
            <a:ext cx="9139953" cy="380125"/>
            <a:chOff x="0" y="6498000"/>
            <a:chExt cx="9139953" cy="38012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64479" y="6498000"/>
              <a:ext cx="675474" cy="360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3438" y="6518125"/>
              <a:ext cx="1134916" cy="360000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6498000"/>
              <a:ext cx="992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8114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450" y="184150"/>
            <a:ext cx="8229600" cy="990600"/>
          </a:xfrm>
        </p:spPr>
        <p:txBody>
          <a:bodyPr/>
          <a:lstStyle/>
          <a:p>
            <a:r>
              <a:rPr lang="en-US" dirty="0" smtClean="0"/>
              <a:t>Methods for data sharing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450" y="2032001"/>
            <a:ext cx="3686175" cy="3571874"/>
          </a:xfrm>
        </p:spPr>
        <p:txBody>
          <a:bodyPr/>
          <a:lstStyle/>
          <a:p>
            <a:pPr lvl="1"/>
            <a:r>
              <a:rPr lang="en-US" sz="2400" dirty="0"/>
              <a:t>Pros</a:t>
            </a:r>
          </a:p>
          <a:p>
            <a:pPr lvl="2"/>
            <a:r>
              <a:rPr lang="en-US" sz="2000" dirty="0" smtClean="0"/>
              <a:t>Mature (since 1984)</a:t>
            </a:r>
            <a:endParaRPr lang="en-US" sz="2000" dirty="0"/>
          </a:p>
          <a:p>
            <a:pPr lvl="2"/>
            <a:r>
              <a:rPr lang="en-US" sz="2000" dirty="0"/>
              <a:t>Available on all major </a:t>
            </a:r>
            <a:r>
              <a:rPr lang="en-US" sz="2000" dirty="0" smtClean="0"/>
              <a:t>operating systems</a:t>
            </a:r>
          </a:p>
          <a:p>
            <a:pPr lvl="2"/>
            <a:endParaRPr lang="en-US" sz="2000" dirty="0"/>
          </a:p>
          <a:p>
            <a:pPr lvl="1"/>
            <a:r>
              <a:rPr lang="en-US" sz="2400" dirty="0" smtClean="0"/>
              <a:t>Cons</a:t>
            </a:r>
            <a:endParaRPr lang="en-US" sz="2400" dirty="0"/>
          </a:p>
          <a:p>
            <a:pPr lvl="2"/>
            <a:r>
              <a:rPr lang="en-US" sz="2000" dirty="0"/>
              <a:t>Security problem</a:t>
            </a:r>
          </a:p>
          <a:p>
            <a:pPr lvl="2"/>
            <a:r>
              <a:rPr lang="en-US" sz="2000" dirty="0"/>
              <a:t>Limited by the network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3875" y="1206499"/>
            <a:ext cx="231775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NFS</a:t>
            </a:r>
            <a:endParaRPr lang="en-US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899025" y="1206499"/>
            <a:ext cx="231775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/>
              <a:t>OneData</a:t>
            </a:r>
            <a:endParaRPr lang="en-US" b="1" dirty="0" smtClean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08501" y="1920877"/>
            <a:ext cx="3987800" cy="36988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 smtClean="0"/>
              <a:t>Pros</a:t>
            </a:r>
          </a:p>
          <a:p>
            <a:pPr lvl="2"/>
            <a:r>
              <a:rPr lang="en-US" sz="2000" dirty="0" smtClean="0"/>
              <a:t>Silently </a:t>
            </a:r>
            <a:r>
              <a:rPr lang="en-US" sz="2000" dirty="0"/>
              <a:t>merge </a:t>
            </a:r>
            <a:r>
              <a:rPr lang="en-US" sz="2000" dirty="0" smtClean="0"/>
              <a:t>small </a:t>
            </a:r>
            <a:r>
              <a:rPr lang="en-US" sz="2000" dirty="0"/>
              <a:t>spaces to </a:t>
            </a:r>
            <a:r>
              <a:rPr lang="en-US" sz="2000" dirty="0" smtClean="0"/>
              <a:t>a large </a:t>
            </a:r>
            <a:r>
              <a:rPr lang="en-US" sz="2000" dirty="0"/>
              <a:t>space</a:t>
            </a:r>
          </a:p>
          <a:p>
            <a:pPr lvl="2"/>
            <a:r>
              <a:rPr lang="en-US" sz="2000" dirty="0"/>
              <a:t>Flexible and secure </a:t>
            </a:r>
            <a:r>
              <a:rPr lang="en-US" sz="2000" dirty="0" smtClean="0"/>
              <a:t>authentication using token</a:t>
            </a:r>
          </a:p>
          <a:p>
            <a:pPr lvl="2"/>
            <a:r>
              <a:rPr lang="en-US" sz="2000" dirty="0" smtClean="0"/>
              <a:t>Both web-interface and command-line interface</a:t>
            </a:r>
            <a:endParaRPr lang="en-US" sz="2000" dirty="0"/>
          </a:p>
          <a:p>
            <a:pPr lvl="1"/>
            <a:r>
              <a:rPr lang="en-US" sz="2400" dirty="0" smtClean="0"/>
              <a:t>Cons</a:t>
            </a:r>
          </a:p>
          <a:p>
            <a:pPr lvl="2"/>
            <a:r>
              <a:rPr lang="en-US" sz="2000" dirty="0" smtClean="0"/>
              <a:t>Not well tested (under development)</a:t>
            </a:r>
          </a:p>
          <a:p>
            <a:endParaRPr lang="en-US" sz="2800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6498000"/>
            <a:ext cx="9139953" cy="380125"/>
            <a:chOff x="0" y="6498000"/>
            <a:chExt cx="9139953" cy="38012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64479" y="6498000"/>
              <a:ext cx="675474" cy="360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3438" y="6518125"/>
              <a:ext cx="1134916" cy="360000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6498000"/>
              <a:ext cx="992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0943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8775"/>
            <a:ext cx="8229600" cy="990600"/>
          </a:xfrm>
        </p:spPr>
        <p:txBody>
          <a:bodyPr>
            <a:noAutofit/>
          </a:bodyPr>
          <a:lstStyle/>
          <a:p>
            <a:r>
              <a:rPr lang="en-US" sz="3000" dirty="0" smtClean="0"/>
              <a:t>Benchmark of NFS, </a:t>
            </a:r>
            <a:r>
              <a:rPr lang="en-US" sz="3000" dirty="0" err="1" smtClean="0"/>
              <a:t>OneData</a:t>
            </a:r>
            <a:r>
              <a:rPr lang="en-US" sz="3000" dirty="0"/>
              <a:t> </a:t>
            </a:r>
            <a:r>
              <a:rPr lang="en-US" sz="3000" dirty="0" smtClean="0"/>
              <a:t>and Block storage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000"/>
            <a:ext cx="8229600" cy="9302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smtClean="0"/>
              <a:t>Pure reading (</a:t>
            </a:r>
            <a:r>
              <a:rPr lang="en-US" dirty="0" err="1" smtClean="0"/>
              <a:t>wc</a:t>
            </a:r>
            <a:r>
              <a:rPr lang="en-US" dirty="0" smtClean="0"/>
              <a:t>) and two of the most widely used bioinformatics tools</a:t>
            </a:r>
          </a:p>
          <a:p>
            <a:pPr marL="182880" lvl="1">
              <a:spcAft>
                <a:spcPts val="600"/>
              </a:spcAft>
            </a:pPr>
            <a:endParaRPr lang="en-US" sz="2400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3357475"/>
            <a:ext cx="8229600" cy="2993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2000" dirty="0" smtClean="0"/>
              <a:t>The benchmark was carried out on one virtual machine (VM) with 4 CPUs and 8GB RAM.</a:t>
            </a:r>
          </a:p>
          <a:p>
            <a:pPr marL="182880" lvl="1">
              <a:spcAft>
                <a:spcPts val="600"/>
              </a:spcAft>
            </a:pPr>
            <a:r>
              <a:rPr lang="en-US" dirty="0" err="1" smtClean="0"/>
              <a:t>OneData</a:t>
            </a:r>
            <a:r>
              <a:rPr lang="en-US" dirty="0" smtClean="0"/>
              <a:t> (</a:t>
            </a:r>
            <a:r>
              <a:rPr lang="en-US" dirty="0" err="1" smtClean="0"/>
              <a:t>oneprovider</a:t>
            </a:r>
            <a:r>
              <a:rPr lang="en-US" dirty="0" smtClean="0"/>
              <a:t>) server and the NFS server were installed on the same VM and data were stored on the same block storage volume.</a:t>
            </a:r>
          </a:p>
          <a:p>
            <a:pPr marL="182880" lvl="1">
              <a:spcAft>
                <a:spcPts val="600"/>
              </a:spcAft>
            </a:pPr>
            <a:r>
              <a:rPr lang="en-US" dirty="0" smtClean="0"/>
              <a:t>All servers were running on the same EGI site (RECAS-BARI)</a:t>
            </a:r>
          </a:p>
          <a:p>
            <a:pPr marL="182880" lvl="1">
              <a:spcAft>
                <a:spcPts val="600"/>
              </a:spcAft>
            </a:pPr>
            <a:r>
              <a:rPr lang="en-US" dirty="0" smtClean="0"/>
              <a:t>Randomly select 100 SWISSPORT sequences as test set.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6350000" y="2390775"/>
            <a:ext cx="1603375" cy="62547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PSIBLAST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730700" y="2400300"/>
            <a:ext cx="1831975" cy="61595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HMMSCAN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0" y="6498000"/>
            <a:ext cx="9139953" cy="380125"/>
            <a:chOff x="0" y="6498000"/>
            <a:chExt cx="9139953" cy="38012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64479" y="6498000"/>
              <a:ext cx="675474" cy="360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3438" y="6518125"/>
              <a:ext cx="1134916" cy="360000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6498000"/>
              <a:ext cx="992000" cy="360000"/>
            </a:xfrm>
            <a:prstGeom prst="rect">
              <a:avLst/>
            </a:prstGeom>
          </p:spPr>
        </p:pic>
      </p:grpSp>
      <p:sp>
        <p:nvSpPr>
          <p:cNvPr id="16" name="Rounded Rectangle 15"/>
          <p:cNvSpPr/>
          <p:nvPr/>
        </p:nvSpPr>
        <p:spPr>
          <a:xfrm>
            <a:off x="1311275" y="2390775"/>
            <a:ext cx="1577975" cy="62547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wc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885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Benchmark for pure reading (</a:t>
            </a:r>
            <a:r>
              <a:rPr lang="en-US" dirty="0" err="1" smtClean="0"/>
              <a:t>wc</a:t>
            </a:r>
            <a:r>
              <a:rPr lang="en-US" dirty="0" smtClean="0"/>
              <a:t> -l)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6498000"/>
            <a:ext cx="9139953" cy="380125"/>
            <a:chOff x="0" y="6498000"/>
            <a:chExt cx="9139953" cy="38012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64479" y="6498000"/>
              <a:ext cx="675474" cy="360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3438" y="6518125"/>
              <a:ext cx="1134916" cy="360000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6498000"/>
              <a:ext cx="992000" cy="360000"/>
            </a:xfrm>
            <a:prstGeom prst="rect">
              <a:avLst/>
            </a:prstGeom>
          </p:spPr>
        </p:pic>
      </p:grpSp>
      <p:pic>
        <p:nvPicPr>
          <p:cNvPr id="4" name="Content Placeholder 3" descr="wc.run1.png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46" r="-36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13768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HMMSCAN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6498000"/>
            <a:ext cx="9139953" cy="380125"/>
            <a:chOff x="0" y="6498000"/>
            <a:chExt cx="9139953" cy="38012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64479" y="6498000"/>
              <a:ext cx="675474" cy="3600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3438" y="6518125"/>
              <a:ext cx="1134916" cy="360000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6498000"/>
              <a:ext cx="992000" cy="360000"/>
            </a:xfrm>
            <a:prstGeom prst="rect">
              <a:avLst/>
            </a:prstGeom>
          </p:spPr>
        </p:pic>
      </p:grpSp>
      <p:pic>
        <p:nvPicPr>
          <p:cNvPr id="7" name="Picture 6" descr="bench.hmmsca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698625"/>
            <a:ext cx="6912864" cy="439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5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PSIBLAST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9013" y="5895459"/>
            <a:ext cx="7780721" cy="369332"/>
          </a:xfrm>
          <a:prstGeom prst="rect">
            <a:avLst/>
          </a:prstGeom>
          <a:solidFill>
            <a:srgbClr val="FFFF00"/>
          </a:solidFill>
          <a:ln>
            <a:solidFill>
              <a:srgbClr val="93A299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Most of the PSIBLAST process using database on </a:t>
            </a:r>
            <a:r>
              <a:rPr lang="en-US" dirty="0" err="1" smtClean="0"/>
              <a:t>OneData</a:t>
            </a:r>
            <a:r>
              <a:rPr lang="en-US" dirty="0" smtClean="0"/>
              <a:t> volumes failed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6498000"/>
            <a:ext cx="9139953" cy="380125"/>
            <a:chOff x="0" y="6498000"/>
            <a:chExt cx="9139953" cy="38012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64479" y="6498000"/>
              <a:ext cx="675474" cy="3600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3438" y="6518125"/>
              <a:ext cx="1134916" cy="360000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6498000"/>
              <a:ext cx="992000" cy="360000"/>
            </a:xfrm>
            <a:prstGeom prst="rect">
              <a:avLst/>
            </a:prstGeom>
          </p:spPr>
        </p:pic>
      </p:grpSp>
      <p:pic>
        <p:nvPicPr>
          <p:cNvPr id="5" name="Content Placeholder 4" descr="psiblast.swissprot.png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8" b="3398"/>
          <a:stretch>
            <a:fillRect/>
          </a:stretch>
        </p:blipFill>
        <p:spPr>
          <a:xfrm>
            <a:off x="0" y="1677383"/>
            <a:ext cx="4747022" cy="2813050"/>
          </a:xfrm>
        </p:spPr>
      </p:pic>
      <p:pic>
        <p:nvPicPr>
          <p:cNvPr id="6" name="Picture 5" descr="psiblast.uniref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544" y="1677383"/>
            <a:ext cx="4424409" cy="28130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8500" y="4826000"/>
            <a:ext cx="226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Database: </a:t>
            </a:r>
            <a:r>
              <a:rPr lang="en-US" dirty="0" err="1" smtClean="0"/>
              <a:t>swissprot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178354" y="4826000"/>
            <a:ext cx="2173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Database: Uniref90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381375" y="2561667"/>
            <a:ext cx="1334170" cy="253916"/>
          </a:xfrm>
          <a:prstGeom prst="rect">
            <a:avLst/>
          </a:prstGeom>
          <a:solidFill>
            <a:srgbClr val="FF0000">
              <a:alpha val="17000"/>
            </a:srgbClr>
          </a:solidFill>
        </p:spPr>
        <p:txBody>
          <a:bodyPr wrap="square">
            <a:spAutoFit/>
          </a:bodyPr>
          <a:lstStyle/>
          <a:p>
            <a:r>
              <a:rPr lang="en-US" sz="1050" b="1" dirty="0" err="1" smtClean="0"/>
              <a:t>OneData</a:t>
            </a:r>
            <a:r>
              <a:rPr lang="en-US" sz="1050" b="1" dirty="0" smtClean="0"/>
              <a:t>: Failed</a:t>
            </a:r>
            <a:endParaRPr lang="en-US" sz="1050" b="1" dirty="0"/>
          </a:p>
        </p:txBody>
      </p:sp>
      <p:sp>
        <p:nvSpPr>
          <p:cNvPr id="15" name="Rectangle 14"/>
          <p:cNvSpPr/>
          <p:nvPr/>
        </p:nvSpPr>
        <p:spPr>
          <a:xfrm>
            <a:off x="8024751" y="2561667"/>
            <a:ext cx="1324097" cy="253916"/>
          </a:xfrm>
          <a:prstGeom prst="rect">
            <a:avLst/>
          </a:prstGeom>
          <a:solidFill>
            <a:srgbClr val="FF0000">
              <a:alpha val="17000"/>
            </a:srgbClr>
          </a:solidFill>
        </p:spPr>
        <p:txBody>
          <a:bodyPr wrap="square">
            <a:spAutoFit/>
          </a:bodyPr>
          <a:lstStyle/>
          <a:p>
            <a:r>
              <a:rPr lang="en-US" sz="1050" b="1" dirty="0" err="1" smtClean="0"/>
              <a:t>OneData</a:t>
            </a:r>
            <a:r>
              <a:rPr lang="en-US" sz="1050" b="1" dirty="0" smtClean="0"/>
              <a:t>: Failed</a:t>
            </a:r>
            <a:endParaRPr 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946699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First time reading </a:t>
            </a:r>
            <a:r>
              <a:rPr lang="en-US" dirty="0" err="1" smtClean="0"/>
              <a:t>vs</a:t>
            </a:r>
            <a:r>
              <a:rPr lang="en-US" dirty="0" smtClean="0"/>
              <a:t> repeated reading of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wc</a:t>
            </a:r>
            <a:r>
              <a:rPr lang="en-US" dirty="0" smtClean="0"/>
              <a:t> -l)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97876" y="5311775"/>
            <a:ext cx="1313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First run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406276" y="5311775"/>
            <a:ext cx="1758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Second run</a:t>
            </a:r>
            <a:endParaRPr lang="en-US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6498000"/>
            <a:ext cx="9139953" cy="380125"/>
            <a:chOff x="0" y="6498000"/>
            <a:chExt cx="9139953" cy="38012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64479" y="6498000"/>
              <a:ext cx="675474" cy="360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3438" y="6518125"/>
              <a:ext cx="1134916" cy="360000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6498000"/>
              <a:ext cx="992000" cy="360000"/>
            </a:xfrm>
            <a:prstGeom prst="rect">
              <a:avLst/>
            </a:prstGeom>
          </p:spPr>
        </p:pic>
      </p:grpSp>
      <p:pic>
        <p:nvPicPr>
          <p:cNvPr id="4" name="Picture 3" descr="wc.run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611" y="2142478"/>
            <a:ext cx="4246602" cy="2700000"/>
          </a:xfrm>
          <a:prstGeom prst="rect">
            <a:avLst/>
          </a:prstGeom>
        </p:spPr>
      </p:pic>
      <p:pic>
        <p:nvPicPr>
          <p:cNvPr id="6" name="Content Placeholder 5" descr="wc.run1.png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8" b="3398"/>
          <a:stretch>
            <a:fillRect/>
          </a:stretch>
        </p:blipFill>
        <p:spPr>
          <a:xfrm>
            <a:off x="0" y="2170774"/>
            <a:ext cx="4508500" cy="2671704"/>
          </a:xfrm>
        </p:spPr>
      </p:pic>
    </p:spTree>
    <p:extLst>
      <p:ext uri="{BB962C8B-B14F-4D97-AF65-F5344CB8AC3E}">
        <p14:creationId xmlns:p14="http://schemas.microsoft.com/office/powerpoint/2010/main" val="1738185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656" y="3083328"/>
            <a:ext cx="3096344" cy="3234922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216024" y="1236888"/>
            <a:ext cx="8676456" cy="4784400"/>
          </a:xfrm>
        </p:spPr>
        <p:txBody>
          <a:bodyPr/>
          <a:lstStyle/>
          <a:p>
            <a:r>
              <a:rPr lang="en-US" sz="2400" dirty="0"/>
              <a:t>EGI is a federation of computing and storage resource providers united by a mission to support research and development.</a:t>
            </a:r>
            <a:endParaRPr lang="en-US" sz="2400" dirty="0" smtClean="0">
              <a:latin typeface="Candara" panose="020E0502030303020204" pitchFamily="34" charset="0"/>
            </a:endParaRPr>
          </a:p>
          <a:p>
            <a:r>
              <a:rPr lang="en-US" sz="2400" dirty="0" smtClean="0">
                <a:latin typeface="Arial"/>
                <a:cs typeface="Arial"/>
              </a:rPr>
              <a:t>Major national e-Infrastructures: </a:t>
            </a:r>
            <a:r>
              <a:rPr lang="en-US" sz="2400" dirty="0" smtClean="0">
                <a:solidFill>
                  <a:srgbClr val="4F81BD"/>
                </a:solidFill>
                <a:latin typeface="Arial"/>
                <a:cs typeface="Arial"/>
              </a:rPr>
              <a:t>22 NGIs </a:t>
            </a:r>
            <a:r>
              <a:rPr lang="en-US" sz="2400" dirty="0" smtClean="0">
                <a:solidFill>
                  <a:srgbClr val="292934"/>
                </a:solidFill>
                <a:latin typeface="Arial"/>
                <a:cs typeface="Arial"/>
              </a:rPr>
              <a:t>(SNIC for Sweden)</a:t>
            </a:r>
          </a:p>
          <a:p>
            <a:pPr marL="0" indent="0">
              <a:buNone/>
            </a:pPr>
            <a:endParaRPr lang="en-US" sz="2400" b="1" dirty="0">
              <a:latin typeface="Candara" panose="020E0502030303020204" pitchFamily="34" charset="0"/>
            </a:endParaRPr>
          </a:p>
          <a:p>
            <a:pPr marL="0" indent="0">
              <a:buNone/>
            </a:pPr>
            <a:endParaRPr lang="en-US" sz="2400" b="1" dirty="0" smtClean="0">
              <a:latin typeface="Candara" panose="020E0502030303020204" pitchFamily="34" charset="0"/>
            </a:endParaRPr>
          </a:p>
          <a:p>
            <a:r>
              <a:rPr lang="en-US" sz="2400" b="1" dirty="0" smtClean="0">
                <a:latin typeface="Arial"/>
                <a:cs typeface="Arial"/>
              </a:rPr>
              <a:t>Available resource </a:t>
            </a:r>
            <a:r>
              <a:rPr lang="en-US" sz="2400" dirty="0" smtClean="0">
                <a:latin typeface="Arial"/>
                <a:cs typeface="Arial"/>
              </a:rPr>
              <a:t>(as of 2016 Sep)</a:t>
            </a:r>
            <a:r>
              <a:rPr lang="en-US" sz="2400" b="1" dirty="0" smtClean="0">
                <a:latin typeface="Arial"/>
                <a:cs typeface="Arial"/>
              </a:rPr>
              <a:t>:</a:t>
            </a:r>
          </a:p>
          <a:p>
            <a:pPr lvl="1"/>
            <a:r>
              <a:rPr lang="en-US" sz="2000" dirty="0">
                <a:latin typeface="Arial"/>
                <a:cs typeface="Arial"/>
              </a:rPr>
              <a:t>826,500 cores available for High-Throughput Compute</a:t>
            </a:r>
          </a:p>
          <a:p>
            <a:pPr lvl="1"/>
            <a:r>
              <a:rPr lang="en-US" sz="2000" dirty="0">
                <a:latin typeface="Arial"/>
                <a:cs typeface="Arial"/>
              </a:rPr>
              <a:t>6,600 cores available for Cloud Compute</a:t>
            </a:r>
          </a:p>
          <a:p>
            <a:pPr lvl="1"/>
            <a:r>
              <a:rPr lang="en-US" sz="2000" dirty="0">
                <a:latin typeface="Arial"/>
                <a:cs typeface="Arial"/>
              </a:rPr>
              <a:t>285 PB for Online Storage</a:t>
            </a:r>
          </a:p>
          <a:p>
            <a:pPr lvl="1"/>
            <a:r>
              <a:rPr lang="en-US" sz="2000" dirty="0">
                <a:latin typeface="Arial"/>
                <a:cs typeface="Arial"/>
              </a:rPr>
              <a:t>280 PB for Archive </a:t>
            </a:r>
            <a:r>
              <a:rPr lang="en-US" sz="2000" dirty="0" smtClean="0">
                <a:latin typeface="Arial"/>
                <a:cs typeface="Arial"/>
              </a:rPr>
              <a:t>Storage</a:t>
            </a:r>
            <a:endParaRPr lang="en-US" sz="2000" dirty="0">
              <a:latin typeface="Arial"/>
              <a:cs typeface="Arial"/>
            </a:endParaRPr>
          </a:p>
          <a:p>
            <a:pPr lvl="1"/>
            <a:endParaRPr lang="en-US" sz="2000" dirty="0" smtClean="0">
              <a:latin typeface="Candara" panose="020E0502030303020204" pitchFamily="34" charset="0"/>
            </a:endParaRPr>
          </a:p>
          <a:p>
            <a:endParaRPr lang="en-US" sz="2400" dirty="0" smtClean="0">
              <a:latin typeface="Candara" panose="020E0502030303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Candara" panose="020E0502030303020204" pitchFamily="34" charset="0"/>
            </a:endParaRPr>
          </a:p>
        </p:txBody>
      </p:sp>
      <p:sp>
        <p:nvSpPr>
          <p:cNvPr id="63" name="Title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712968" cy="850106"/>
          </a:xfrm>
        </p:spPr>
        <p:txBody>
          <a:bodyPr>
            <a:normAutofit/>
          </a:bodyPr>
          <a:lstStyle/>
          <a:p>
            <a:r>
              <a:rPr lang="en-GB" altLang="en-US" sz="3600" dirty="0" smtClean="0">
                <a:ea typeface="Segoe UI" panose="020B0502040204020203" pitchFamily="34" charset="0"/>
              </a:rPr>
              <a:t>Introduction to EGI cloud</a:t>
            </a:r>
            <a:endParaRPr lang="en-GB" altLang="en-US" sz="3600" strike="sngStrike" dirty="0" smtClean="0">
              <a:ea typeface="Segoe UI" panose="020B05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6100544"/>
            <a:ext cx="3877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Source: </a:t>
            </a:r>
            <a:r>
              <a:rPr lang="en-US" sz="1600" dirty="0">
                <a:hlinkClick r:id="rId4"/>
              </a:rPr>
              <a:t>https://www.egi.eu/federation</a:t>
            </a:r>
            <a:r>
              <a:rPr lang="en-US" sz="1600" dirty="0" smtClean="0">
                <a:hlinkClick r:id="rId4"/>
              </a:rPr>
              <a:t>/</a:t>
            </a:r>
            <a:r>
              <a:rPr lang="en-US" sz="1600" dirty="0" smtClean="0"/>
              <a:t>	</a:t>
            </a:r>
            <a:endParaRPr lang="en-US" sz="1600" dirty="0"/>
          </a:p>
        </p:txBody>
      </p:sp>
      <p:grpSp>
        <p:nvGrpSpPr>
          <p:cNvPr id="68" name="Group 67"/>
          <p:cNvGrpSpPr/>
          <p:nvPr/>
        </p:nvGrpSpPr>
        <p:grpSpPr>
          <a:xfrm>
            <a:off x="0" y="6498000"/>
            <a:ext cx="9139953" cy="380125"/>
            <a:chOff x="0" y="6498000"/>
            <a:chExt cx="9139953" cy="380125"/>
          </a:xfrm>
        </p:grpSpPr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64479" y="6498000"/>
              <a:ext cx="675474" cy="360000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43438" y="6518125"/>
              <a:ext cx="1134916" cy="360000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6498000"/>
              <a:ext cx="992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4471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879" y="390525"/>
            <a:ext cx="8229600" cy="990600"/>
          </a:xfrm>
        </p:spPr>
        <p:txBody>
          <a:bodyPr/>
          <a:lstStyle/>
          <a:p>
            <a:r>
              <a:rPr lang="en-US" dirty="0" smtClean="0"/>
              <a:t>Reading by multiple VMs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6498000"/>
            <a:ext cx="9139953" cy="380125"/>
            <a:chOff x="0" y="6498000"/>
            <a:chExt cx="9139953" cy="38012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64479" y="6498000"/>
              <a:ext cx="675474" cy="360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3438" y="6518125"/>
              <a:ext cx="1134916" cy="360000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6498000"/>
              <a:ext cx="992000" cy="360000"/>
            </a:xfrm>
            <a:prstGeom prst="rect">
              <a:avLst/>
            </a:prstGeom>
          </p:spPr>
        </p:pic>
      </p:grp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355724"/>
            <a:ext cx="8007279" cy="63817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Large file: 19GB</a:t>
            </a:r>
          </a:p>
          <a:p>
            <a:r>
              <a:rPr lang="en-US" dirty="0" smtClean="0"/>
              <a:t>Average of the 4</a:t>
            </a:r>
            <a:r>
              <a:rPr lang="en-US" baseline="30000" dirty="0" smtClean="0"/>
              <a:t>th</a:t>
            </a:r>
            <a:r>
              <a:rPr lang="en-US" dirty="0" smtClean="0"/>
              <a:t> and 5</a:t>
            </a:r>
            <a:r>
              <a:rPr lang="en-US" baseline="30000" dirty="0" smtClean="0"/>
              <a:t>th</a:t>
            </a:r>
            <a:r>
              <a:rPr lang="en-US" dirty="0" smtClean="0"/>
              <a:t> runs</a:t>
            </a:r>
            <a:endParaRPr lang="en-US" dirty="0"/>
          </a:p>
        </p:txBody>
      </p:sp>
      <p:pic>
        <p:nvPicPr>
          <p:cNvPr id="12" name="Picture 11" descr="bench.wc.multiv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000" y="1993899"/>
            <a:ext cx="6699504" cy="437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248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for </a:t>
            </a:r>
            <a:r>
              <a:rPr lang="en-US" dirty="0" err="1" smtClean="0"/>
              <a:t>OneData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 smtClean="0"/>
              <a:t>Not suitable for sharing of large data in high speed scientific computation</a:t>
            </a:r>
          </a:p>
          <a:p>
            <a:pPr>
              <a:spcAft>
                <a:spcPts val="1200"/>
              </a:spcAft>
            </a:pPr>
            <a:r>
              <a:rPr lang="en-US" dirty="0" smtClean="0"/>
              <a:t>Unstable. Failed after 7 weeks (with V3.0.0-RC4) of running. Difficult to figure out the problem when it fails.</a:t>
            </a:r>
          </a:p>
          <a:p>
            <a:pPr>
              <a:spcAft>
                <a:spcPts val="1200"/>
              </a:spcAft>
            </a:pPr>
            <a:r>
              <a:rPr lang="en-US" dirty="0"/>
              <a:t>Limited </a:t>
            </a:r>
            <a:r>
              <a:rPr lang="en-US" dirty="0" smtClean="0"/>
              <a:t>documentation</a:t>
            </a:r>
          </a:p>
          <a:p>
            <a:pPr>
              <a:spcAft>
                <a:spcPts val="1200"/>
              </a:spcAft>
            </a:pPr>
            <a:r>
              <a:rPr lang="en-US" dirty="0" smtClean="0"/>
              <a:t>If all technical details are solved, </a:t>
            </a:r>
            <a:r>
              <a:rPr lang="en-US" dirty="0" err="1" smtClean="0"/>
              <a:t>OneData</a:t>
            </a:r>
            <a:r>
              <a:rPr lang="en-US" dirty="0" smtClean="0"/>
              <a:t> could be a good candidate as a storage management system for secure data storage and data sharing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6498000"/>
            <a:ext cx="9139953" cy="380125"/>
            <a:chOff x="0" y="6498000"/>
            <a:chExt cx="9139953" cy="38012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64479" y="6498000"/>
              <a:ext cx="675474" cy="360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3438" y="6518125"/>
              <a:ext cx="1134916" cy="360000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6498000"/>
              <a:ext cx="992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9601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Ponta Blueprint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Pouta</a:t>
            </a:r>
            <a:r>
              <a:rPr lang="en-US" dirty="0"/>
              <a:t> Blueprints (</a:t>
            </a:r>
            <a:r>
              <a:rPr lang="en-US" sz="1400" dirty="0">
                <a:hlinkClick r:id="rId2"/>
              </a:rPr>
              <a:t>https://github.com/CSC-IT-Center-for-Science/pouta-</a:t>
            </a:r>
            <a:r>
              <a:rPr lang="en-US" sz="1400" dirty="0" smtClean="0">
                <a:hlinkClick r:id="rId2"/>
              </a:rPr>
              <a:t>blueprints</a:t>
            </a:r>
            <a:r>
              <a:rPr lang="en-US" sz="1400" dirty="0" smtClean="0"/>
              <a:t>) </a:t>
            </a:r>
            <a:r>
              <a:rPr lang="en-US" dirty="0" smtClean="0"/>
              <a:t>is </a:t>
            </a:r>
            <a:r>
              <a:rPr lang="en-US" dirty="0"/>
              <a:t>a frontend to manage cloud resources and lightweight user accounts. </a:t>
            </a:r>
            <a:r>
              <a:rPr lang="en-US" dirty="0" smtClean="0"/>
              <a:t>It supports</a:t>
            </a:r>
            <a:endParaRPr lang="en-US" dirty="0"/>
          </a:p>
          <a:p>
            <a:pPr lvl="1"/>
            <a:r>
              <a:rPr lang="en-US" sz="1800" dirty="0">
                <a:hlinkClick r:id="rId3"/>
              </a:rPr>
              <a:t>OpenStack driver</a:t>
            </a:r>
            <a:r>
              <a:rPr lang="en-US" sz="1800" dirty="0"/>
              <a:t>, which can be used to launch instances on </a:t>
            </a:r>
            <a:r>
              <a:rPr lang="en-US" sz="1800" dirty="0" err="1"/>
              <a:t>OpenStack</a:t>
            </a:r>
            <a:r>
              <a:rPr lang="en-US" sz="1800" dirty="0"/>
              <a:t> cloud.</a:t>
            </a:r>
          </a:p>
          <a:p>
            <a:pPr lvl="1"/>
            <a:r>
              <a:rPr lang="en-US" sz="1800" dirty="0">
                <a:hlinkClick r:id="rId4"/>
              </a:rPr>
              <a:t>Docker driver</a:t>
            </a:r>
            <a:r>
              <a:rPr lang="en-US" sz="1800" dirty="0"/>
              <a:t>, for running web notebook instances in </a:t>
            </a:r>
            <a:r>
              <a:rPr lang="en-US" sz="1800" dirty="0" err="1"/>
              <a:t>Docker</a:t>
            </a:r>
            <a:r>
              <a:rPr lang="en-US" sz="1800" dirty="0"/>
              <a:t> containers on a pool of virtual machines. </a:t>
            </a:r>
          </a:p>
          <a:p>
            <a:pPr lvl="1"/>
            <a:r>
              <a:rPr lang="en-US" sz="1800" dirty="0">
                <a:hlinkClick r:id="rId5"/>
              </a:rPr>
              <a:t>Pouta Virtualcluster</a:t>
            </a:r>
            <a:r>
              <a:rPr lang="en-US" sz="1800" dirty="0"/>
              <a:t>, which can be used to launch clusters on </a:t>
            </a:r>
            <a:r>
              <a:rPr lang="en-US" sz="1800" dirty="0">
                <a:hlinkClick r:id="rId6"/>
              </a:rPr>
              <a:t>cPouta</a:t>
            </a:r>
            <a:r>
              <a:rPr lang="en-US" sz="1800" dirty="0"/>
              <a:t>.</a:t>
            </a:r>
          </a:p>
          <a:p>
            <a:endParaRPr lang="en-US" dirty="0" smtClean="0"/>
          </a:p>
          <a:p>
            <a:r>
              <a:rPr lang="en-US" dirty="0" smtClean="0"/>
              <a:t>Goal</a:t>
            </a:r>
          </a:p>
          <a:p>
            <a:pPr lvl="1"/>
            <a:r>
              <a:rPr lang="en-US" sz="1800" dirty="0" smtClean="0"/>
              <a:t>Set up the server at e.g. SNIC cloud</a:t>
            </a:r>
          </a:p>
          <a:p>
            <a:pPr lvl="1"/>
            <a:r>
              <a:rPr lang="en-US" sz="1800" dirty="0" smtClean="0"/>
              <a:t>Enable persistent storage</a:t>
            </a:r>
          </a:p>
          <a:p>
            <a:pPr lvl="1"/>
            <a:r>
              <a:rPr lang="en-US" sz="1800" dirty="0" smtClean="0"/>
              <a:t>Enable SWAMID authentication</a:t>
            </a:r>
            <a:endParaRPr lang="en-US" sz="1800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6498000"/>
            <a:ext cx="9139953" cy="380125"/>
            <a:chOff x="0" y="6498000"/>
            <a:chExt cx="9139953" cy="38012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64479" y="6498000"/>
              <a:ext cx="675474" cy="360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43438" y="6518125"/>
              <a:ext cx="1134916" cy="360000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6498000"/>
              <a:ext cx="992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8310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00" y="327025"/>
            <a:ext cx="8229600" cy="990600"/>
          </a:xfrm>
        </p:spPr>
        <p:txBody>
          <a:bodyPr/>
          <a:lstStyle/>
          <a:p>
            <a:r>
              <a:rPr lang="en-US" dirty="0" smtClean="0"/>
              <a:t>Specifications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700" y="1317625"/>
            <a:ext cx="8229600" cy="4876800"/>
          </a:xfrm>
        </p:spPr>
        <p:txBody>
          <a:bodyPr/>
          <a:lstStyle/>
          <a:p>
            <a:r>
              <a:rPr lang="en-US" dirty="0" smtClean="0"/>
              <a:t>Using “nova” API 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90.147.170.156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74" y="2321295"/>
            <a:ext cx="5461001" cy="357844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0" y="6498000"/>
            <a:ext cx="9139953" cy="380125"/>
            <a:chOff x="0" y="6498000"/>
            <a:chExt cx="9139953" cy="38012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64479" y="6498000"/>
              <a:ext cx="675474" cy="360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43438" y="6518125"/>
              <a:ext cx="1134916" cy="360000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6498000"/>
              <a:ext cx="992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4090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424" b="424"/>
          <a:stretch>
            <a:fillRect/>
          </a:stretch>
        </p:blipFill>
        <p:spPr/>
      </p:pic>
      <p:grpSp>
        <p:nvGrpSpPr>
          <p:cNvPr id="5" name="Group 4"/>
          <p:cNvGrpSpPr/>
          <p:nvPr/>
        </p:nvGrpSpPr>
        <p:grpSpPr>
          <a:xfrm>
            <a:off x="0" y="6498000"/>
            <a:ext cx="9139953" cy="380125"/>
            <a:chOff x="0" y="6498000"/>
            <a:chExt cx="9139953" cy="3801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64479" y="6498000"/>
              <a:ext cx="675474" cy="360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43438" y="6518125"/>
              <a:ext cx="1134916" cy="360000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6498000"/>
              <a:ext cx="992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906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information for </a:t>
            </a:r>
            <a:r>
              <a:rPr lang="en-US" dirty="0" err="1" smtClean="0"/>
              <a:t>OneData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Developers channel: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://www.hipchat.com/</a:t>
            </a:r>
            <a:r>
              <a:rPr lang="en-US" dirty="0" smtClean="0">
                <a:hlinkClick r:id="rId2"/>
              </a:rPr>
              <a:t>g3ST0Aaci</a:t>
            </a:r>
            <a:endParaRPr lang="en-US" dirty="0" smtClean="0"/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6498000"/>
            <a:ext cx="9139953" cy="380125"/>
            <a:chOff x="0" y="6498000"/>
            <a:chExt cx="9139953" cy="38012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64479" y="6498000"/>
              <a:ext cx="675474" cy="360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43438" y="6518125"/>
              <a:ext cx="1134916" cy="360000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6498000"/>
              <a:ext cx="992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3619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375" y="347699"/>
            <a:ext cx="7344816" cy="795301"/>
          </a:xfrm>
        </p:spPr>
        <p:txBody>
          <a:bodyPr/>
          <a:lstStyle/>
          <a:p>
            <a:r>
              <a:rPr lang="en-GB" dirty="0" smtClean="0"/>
              <a:t>Infrastructure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14374" y="1952288"/>
            <a:ext cx="4730751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30213" indent="-342900">
              <a:buFont typeface="Wingdings" charset="2"/>
              <a:buChar char="§"/>
            </a:pPr>
            <a:r>
              <a:rPr lang="en-US" sz="2000" dirty="0" smtClean="0"/>
              <a:t>15 </a:t>
            </a:r>
            <a:r>
              <a:rPr lang="en-US" sz="2000" dirty="0" err="1" smtClean="0"/>
              <a:t>OpenStack</a:t>
            </a:r>
            <a:endParaRPr lang="en-US" sz="2000" dirty="0" smtClean="0"/>
          </a:p>
          <a:p>
            <a:pPr marL="430213" indent="-342900">
              <a:buFont typeface="Wingdings" charset="2"/>
              <a:buChar char="§"/>
            </a:pPr>
            <a:r>
              <a:rPr lang="en-US" sz="2000" dirty="0" smtClean="0"/>
              <a:t>6   </a:t>
            </a:r>
            <a:r>
              <a:rPr lang="en-US" sz="2000" dirty="0" err="1" smtClean="0"/>
              <a:t>OpenNebula</a:t>
            </a:r>
            <a:endParaRPr lang="en-US" sz="2000" dirty="0" smtClean="0"/>
          </a:p>
          <a:p>
            <a:pPr marL="430213" indent="-342900">
              <a:buFont typeface="Wingdings" charset="2"/>
              <a:buChar char="§"/>
            </a:pPr>
            <a:r>
              <a:rPr lang="en-US" sz="2000" dirty="0" smtClean="0"/>
              <a:t>1   </a:t>
            </a:r>
            <a:r>
              <a:rPr lang="en-US" sz="2000" dirty="0" err="1" smtClean="0"/>
              <a:t>Synnefo</a:t>
            </a:r>
            <a:endParaRPr lang="en-GB" sz="2000" dirty="0"/>
          </a:p>
        </p:txBody>
      </p:sp>
      <p:sp>
        <p:nvSpPr>
          <p:cNvPr id="12" name="Rectangle 11"/>
          <p:cNvSpPr/>
          <p:nvPr/>
        </p:nvSpPr>
        <p:spPr>
          <a:xfrm>
            <a:off x="539749" y="1328956"/>
            <a:ext cx="51447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7313"/>
            <a:r>
              <a:rPr lang="en-GB" sz="2400" b="1" dirty="0"/>
              <a:t>For the 22 providers from 14 NGIs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14374" y="3183930"/>
            <a:ext cx="5452184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87313">
              <a:defRPr sz="2400" b="1"/>
            </a:lvl1pPr>
          </a:lstStyle>
          <a:p>
            <a:r>
              <a:rPr lang="en-US" dirty="0"/>
              <a:t>VM and block storage management:</a:t>
            </a:r>
          </a:p>
        </p:txBody>
      </p:sp>
      <p:pic>
        <p:nvPicPr>
          <p:cNvPr id="81" name="Picture 2" descr="Open Cloud Computing Interface - Open Standard | Open Communit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72" y="3750345"/>
            <a:ext cx="1086163" cy="497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TextBox 81"/>
          <p:cNvSpPr txBox="1"/>
          <p:nvPr/>
        </p:nvSpPr>
        <p:spPr>
          <a:xfrm>
            <a:off x="1246504" y="4256703"/>
            <a:ext cx="1279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 smtClean="0"/>
              <a:t>OpenStack</a:t>
            </a:r>
            <a:r>
              <a:rPr lang="en-US" sz="1200" b="1" dirty="0" smtClean="0"/>
              <a:t> Nova</a:t>
            </a:r>
            <a:endParaRPr lang="en-GB" sz="1200" b="1" dirty="0"/>
          </a:p>
        </p:txBody>
      </p:sp>
      <p:sp>
        <p:nvSpPr>
          <p:cNvPr id="83" name="TextBox 82"/>
          <p:cNvSpPr txBox="1"/>
          <p:nvPr/>
        </p:nvSpPr>
        <p:spPr>
          <a:xfrm>
            <a:off x="1952441" y="3813061"/>
            <a:ext cx="1530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 On every site</a:t>
            </a:r>
            <a:endParaRPr lang="en-GB" dirty="0"/>
          </a:p>
        </p:txBody>
      </p:sp>
      <p:sp>
        <p:nvSpPr>
          <p:cNvPr id="84" name="TextBox 83"/>
          <p:cNvSpPr txBox="1"/>
          <p:nvPr/>
        </p:nvSpPr>
        <p:spPr>
          <a:xfrm>
            <a:off x="2495414" y="4182393"/>
            <a:ext cx="1788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- On a few sites</a:t>
            </a:r>
            <a:endParaRPr lang="en-GB" dirty="0"/>
          </a:p>
        </p:txBody>
      </p:sp>
      <p:pic>
        <p:nvPicPr>
          <p:cNvPr id="8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86" y="4256703"/>
            <a:ext cx="4343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6498000"/>
            <a:ext cx="9139953" cy="380125"/>
            <a:chOff x="0" y="6498000"/>
            <a:chExt cx="9139953" cy="38012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64479" y="6498000"/>
              <a:ext cx="675474" cy="360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43438" y="6518125"/>
              <a:ext cx="1134916" cy="360000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6498000"/>
              <a:ext cx="992000" cy="360000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818372" y="5111750"/>
            <a:ext cx="6612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OCCI is available on Linux, </a:t>
            </a:r>
            <a:r>
              <a:rPr lang="en-US" dirty="0" err="1" smtClean="0"/>
              <a:t>MacOS</a:t>
            </a:r>
            <a:r>
              <a:rPr lang="en-US" dirty="0" smtClean="0"/>
              <a:t>, </a:t>
            </a:r>
            <a:r>
              <a:rPr lang="en-US" dirty="0" err="1" smtClean="0"/>
              <a:t>Docker</a:t>
            </a:r>
            <a:r>
              <a:rPr lang="en-US" dirty="0" smtClean="0"/>
              <a:t> and other systems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7286" y="5673209"/>
            <a:ext cx="4329167" cy="369332"/>
          </a:xfrm>
          <a:prstGeom prst="rect">
            <a:avLst/>
          </a:prstGeom>
          <a:solidFill>
            <a:srgbClr val="FF0000">
              <a:alpha val="15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I have encountered problems on </a:t>
            </a:r>
            <a:r>
              <a:rPr lang="en-US" dirty="0" err="1" smtClean="0"/>
              <a:t>MacOS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14374" y="3645595"/>
            <a:ext cx="4797355" cy="1007983"/>
          </a:xfrm>
          <a:prstGeom prst="rect">
            <a:avLst/>
          </a:prstGeom>
          <a:solidFill>
            <a:schemeClr val="lt1">
              <a:alpha val="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18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11150"/>
            <a:ext cx="8229600" cy="990600"/>
          </a:xfrm>
        </p:spPr>
        <p:txBody>
          <a:bodyPr/>
          <a:lstStyle/>
          <a:p>
            <a:r>
              <a:rPr lang="en-US" dirty="0" smtClean="0"/>
              <a:t>Allocated resource for </a:t>
            </a:r>
            <a:r>
              <a:rPr lang="en-US" dirty="0" err="1" smtClean="0"/>
              <a:t>vo.nbis.se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2221091"/>
              </p:ext>
            </p:extLst>
          </p:nvPr>
        </p:nvGraphicFramePr>
        <p:xfrm>
          <a:off x="600075" y="1352549"/>
          <a:ext cx="7864404" cy="2695575"/>
        </p:xfrm>
        <a:graphic>
          <a:graphicData uri="http://schemas.openxmlformats.org/drawingml/2006/table">
            <a:tbl>
              <a:tblPr>
                <a:tableStyleId>{E8034E78-7F5D-4C2E-B375-FC64B27BC917}</a:tableStyleId>
              </a:tblPr>
              <a:tblGrid>
                <a:gridCol w="1966101"/>
                <a:gridCol w="1966101"/>
                <a:gridCol w="1966101"/>
                <a:gridCol w="1966101"/>
              </a:tblGrid>
              <a:tr h="539115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u="none" strike="noStrike" dirty="0">
                          <a:solidFill>
                            <a:srgbClr val="292934"/>
                          </a:solidFill>
                          <a:effectLst/>
                        </a:rPr>
                        <a:t>Site</a:t>
                      </a:r>
                      <a:endParaRPr lang="en-US" sz="2800" b="1" i="0" u="none" strike="noStrike" dirty="0">
                        <a:solidFill>
                          <a:srgbClr val="292934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1" u="none" strike="noStrike" dirty="0">
                          <a:solidFill>
                            <a:srgbClr val="292934"/>
                          </a:solidFill>
                          <a:effectLst/>
                        </a:rPr>
                        <a:t>CPU</a:t>
                      </a:r>
                      <a:endParaRPr lang="en-US" sz="2800" b="1" i="0" u="none" strike="noStrike" dirty="0">
                        <a:solidFill>
                          <a:srgbClr val="292934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1" u="none" strike="noStrike" dirty="0">
                          <a:solidFill>
                            <a:srgbClr val="292934"/>
                          </a:solidFill>
                          <a:effectLst/>
                        </a:rPr>
                        <a:t>RAM</a:t>
                      </a:r>
                      <a:endParaRPr lang="en-US" sz="2800" b="1" i="0" u="none" strike="noStrike" dirty="0">
                        <a:solidFill>
                          <a:srgbClr val="292934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1" u="none" strike="noStrike" dirty="0">
                          <a:solidFill>
                            <a:srgbClr val="292934"/>
                          </a:solidFill>
                          <a:effectLst/>
                        </a:rPr>
                        <a:t>Storage</a:t>
                      </a:r>
                      <a:endParaRPr lang="en-US" sz="2800" b="1" i="0" u="none" strike="noStrike" dirty="0">
                        <a:solidFill>
                          <a:srgbClr val="292934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539115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 smtClean="0">
                          <a:solidFill>
                            <a:srgbClr val="292934"/>
                          </a:solidFill>
                          <a:effectLst/>
                        </a:rPr>
                        <a:t>Italy</a:t>
                      </a:r>
                      <a:endParaRPr lang="en-US" sz="2800" b="0" i="0" u="none" strike="noStrike" dirty="0">
                        <a:solidFill>
                          <a:srgbClr val="292934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solidFill>
                            <a:srgbClr val="292934"/>
                          </a:solidFill>
                          <a:effectLst/>
                        </a:rPr>
                        <a:t>68</a:t>
                      </a:r>
                      <a:endParaRPr lang="en-US" sz="2800" b="0" i="0" u="none" strike="noStrike" dirty="0">
                        <a:solidFill>
                          <a:srgbClr val="292934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solidFill>
                            <a:srgbClr val="292934"/>
                          </a:solidFill>
                          <a:effectLst/>
                        </a:rPr>
                        <a:t>128</a:t>
                      </a:r>
                      <a:endParaRPr lang="en-US" sz="2800" b="0" i="0" u="none" strike="noStrike" dirty="0">
                        <a:solidFill>
                          <a:srgbClr val="292934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solidFill>
                            <a:srgbClr val="292934"/>
                          </a:solidFill>
                          <a:effectLst/>
                        </a:rPr>
                        <a:t>2048</a:t>
                      </a:r>
                      <a:endParaRPr lang="en-US" sz="2800" b="0" i="0" u="none" strike="noStrike" dirty="0">
                        <a:solidFill>
                          <a:srgbClr val="292934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539115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solidFill>
                            <a:srgbClr val="292934"/>
                          </a:solidFill>
                          <a:effectLst/>
                        </a:rPr>
                        <a:t>France</a:t>
                      </a:r>
                      <a:endParaRPr lang="en-US" sz="2800" b="0" i="0" u="none" strike="noStrike" dirty="0">
                        <a:solidFill>
                          <a:srgbClr val="292934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solidFill>
                            <a:srgbClr val="292934"/>
                          </a:solidFill>
                          <a:effectLst/>
                        </a:rPr>
                        <a:t>8</a:t>
                      </a:r>
                      <a:endParaRPr lang="en-US" sz="2800" b="0" i="0" u="none" strike="noStrike" dirty="0">
                        <a:solidFill>
                          <a:srgbClr val="292934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solidFill>
                            <a:srgbClr val="292934"/>
                          </a:solidFill>
                          <a:effectLst/>
                        </a:rPr>
                        <a:t>16</a:t>
                      </a:r>
                      <a:endParaRPr lang="en-US" sz="2800" b="0" i="0" u="none" strike="noStrike" dirty="0">
                        <a:solidFill>
                          <a:srgbClr val="292934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solidFill>
                            <a:srgbClr val="292934"/>
                          </a:solidFill>
                          <a:effectLst/>
                        </a:rPr>
                        <a:t>300</a:t>
                      </a:r>
                      <a:endParaRPr lang="en-US" sz="2800" b="0" i="0" u="none" strike="noStrike" dirty="0">
                        <a:solidFill>
                          <a:srgbClr val="292934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539115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solidFill>
                            <a:srgbClr val="292934"/>
                          </a:solidFill>
                          <a:effectLst/>
                        </a:rPr>
                        <a:t>Turkey</a:t>
                      </a:r>
                      <a:endParaRPr lang="en-US" sz="2800" b="0" i="0" u="none" strike="noStrike" dirty="0">
                        <a:solidFill>
                          <a:srgbClr val="292934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solidFill>
                            <a:srgbClr val="292934"/>
                          </a:solidFill>
                          <a:effectLst/>
                        </a:rPr>
                        <a:t>96</a:t>
                      </a:r>
                      <a:endParaRPr lang="en-US" sz="2800" b="0" i="0" u="none" strike="noStrike" dirty="0">
                        <a:solidFill>
                          <a:srgbClr val="292934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solidFill>
                            <a:srgbClr val="292934"/>
                          </a:solidFill>
                          <a:effectLst/>
                        </a:rPr>
                        <a:t>256</a:t>
                      </a:r>
                      <a:endParaRPr lang="en-US" sz="2800" b="0" i="0" u="none" strike="noStrike" dirty="0">
                        <a:solidFill>
                          <a:srgbClr val="292934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u="none" strike="noStrike" dirty="0">
                          <a:solidFill>
                            <a:srgbClr val="292934"/>
                          </a:solidFill>
                          <a:effectLst/>
                        </a:rPr>
                        <a:t>5120</a:t>
                      </a:r>
                      <a:endParaRPr lang="en-US" sz="2800" b="0" i="0" u="none" strike="noStrike" dirty="0">
                        <a:solidFill>
                          <a:srgbClr val="292934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539115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u="none" strike="noStrike" dirty="0">
                          <a:solidFill>
                            <a:srgbClr val="292934"/>
                          </a:solidFill>
                          <a:effectLst/>
                        </a:rPr>
                        <a:t>Subtotal</a:t>
                      </a:r>
                      <a:endParaRPr lang="en-US" sz="2800" b="1" i="0" u="none" strike="noStrike" dirty="0">
                        <a:solidFill>
                          <a:srgbClr val="292934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1" u="none" strike="noStrike" dirty="0">
                          <a:solidFill>
                            <a:srgbClr val="292934"/>
                          </a:solidFill>
                          <a:effectLst/>
                        </a:rPr>
                        <a:t>172</a:t>
                      </a:r>
                      <a:endParaRPr lang="en-US" sz="2800" b="1" i="0" u="none" strike="noStrike" dirty="0">
                        <a:solidFill>
                          <a:srgbClr val="292934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1" u="none" strike="noStrike" dirty="0">
                          <a:solidFill>
                            <a:srgbClr val="292934"/>
                          </a:solidFill>
                          <a:effectLst/>
                        </a:rPr>
                        <a:t>400</a:t>
                      </a:r>
                      <a:endParaRPr lang="en-US" sz="2800" b="1" i="0" u="none" strike="noStrike" dirty="0">
                        <a:solidFill>
                          <a:srgbClr val="292934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800" b="1" u="none" strike="noStrike" dirty="0">
                          <a:solidFill>
                            <a:srgbClr val="292934"/>
                          </a:solidFill>
                          <a:effectLst/>
                        </a:rPr>
                        <a:t>7468</a:t>
                      </a:r>
                      <a:endParaRPr lang="en-US" sz="2800" b="1" i="0" u="none" strike="noStrike" dirty="0">
                        <a:solidFill>
                          <a:srgbClr val="292934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0" y="6498000"/>
            <a:ext cx="9139953" cy="380125"/>
            <a:chOff x="0" y="6498000"/>
            <a:chExt cx="9139953" cy="3801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64479" y="6498000"/>
              <a:ext cx="675474" cy="360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43438" y="6518125"/>
              <a:ext cx="1134916" cy="360000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6498000"/>
              <a:ext cx="992000" cy="360000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600075" y="4556125"/>
            <a:ext cx="7338743" cy="16312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/>
              <a:t>All </a:t>
            </a:r>
            <a:r>
              <a:rPr lang="en-US" sz="2000" dirty="0" err="1" smtClean="0"/>
              <a:t>OpenStack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Only the Italy site has Dashboard API</a:t>
            </a:r>
          </a:p>
          <a:p>
            <a:endParaRPr lang="en-US" sz="2000" dirty="0"/>
          </a:p>
          <a:p>
            <a:r>
              <a:rPr lang="en-US" sz="2000" dirty="0" smtClean="0"/>
              <a:t>The Turkey site has communication problems from time to time</a:t>
            </a:r>
            <a:endParaRPr lang="en-US" sz="2000" dirty="0"/>
          </a:p>
        </p:txBody>
      </p:sp>
      <p:sp>
        <p:nvSpPr>
          <p:cNvPr id="3" name="Rectangle 2"/>
          <p:cNvSpPr/>
          <p:nvPr/>
        </p:nvSpPr>
        <p:spPr>
          <a:xfrm>
            <a:off x="460375" y="1968500"/>
            <a:ext cx="8159750" cy="539750"/>
          </a:xfrm>
          <a:prstGeom prst="rect">
            <a:avLst/>
          </a:prstGeom>
          <a:solidFill>
            <a:srgbClr val="FF6600">
              <a:alpha val="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09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3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168384"/>
            <a:ext cx="6248400" cy="865188"/>
          </a:xfrm>
        </p:spPr>
        <p:txBody>
          <a:bodyPr>
            <a:normAutofit/>
          </a:bodyPr>
          <a:lstStyle/>
          <a:p>
            <a:pPr algn="r"/>
            <a:r>
              <a:rPr lang="en-GB" altLang="en-US" sz="3600" dirty="0" smtClean="0"/>
              <a:t>Getting access to the EGI cloud</a:t>
            </a:r>
          </a:p>
        </p:txBody>
      </p:sp>
      <p:sp>
        <p:nvSpPr>
          <p:cNvPr id="27654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71685" y="1225128"/>
            <a:ext cx="8700443" cy="4966122"/>
          </a:xfrm>
        </p:spPr>
        <p:txBody>
          <a:bodyPr>
            <a:normAutofit lnSpcReduction="10000"/>
          </a:bodyPr>
          <a:lstStyle/>
          <a:p>
            <a:pPr marL="595313" lvl="1" indent="-342900">
              <a:spcAft>
                <a:spcPts val="600"/>
              </a:spcAft>
              <a:buFont typeface="+mj-lt"/>
              <a:buAutoNum type="arabicPeriod"/>
            </a:pPr>
            <a:r>
              <a:rPr lang="en-GB" altLang="en-US" dirty="0" smtClean="0"/>
              <a:t>Obtain Grid Certificate</a:t>
            </a:r>
          </a:p>
          <a:p>
            <a:pPr marL="652463" lvl="2" indent="0">
              <a:spcAft>
                <a:spcPts val="600"/>
              </a:spcAft>
              <a:buNone/>
            </a:pPr>
            <a:r>
              <a:rPr lang="en-GB" altLang="en-US" sz="1800" dirty="0" err="1" smtClean="0"/>
              <a:t>Terena</a:t>
            </a:r>
            <a:r>
              <a:rPr lang="en-GB" altLang="en-US" sz="1800" dirty="0" smtClean="0"/>
              <a:t> Certificate Service: (online) </a:t>
            </a:r>
            <a:r>
              <a:rPr lang="en-GB" altLang="en-US" sz="1800" dirty="0" smtClean="0">
                <a:hlinkClick r:id="rId3"/>
              </a:rPr>
              <a:t>https://www.digicert.com/sso</a:t>
            </a:r>
            <a:r>
              <a:rPr lang="en-GB" altLang="en-US" sz="1800" dirty="0" smtClean="0"/>
              <a:t> </a:t>
            </a:r>
          </a:p>
          <a:p>
            <a:pPr marL="652463" lvl="2" indent="0">
              <a:spcAft>
                <a:spcPts val="600"/>
              </a:spcAft>
              <a:buNone/>
            </a:pPr>
            <a:r>
              <a:rPr lang="en-GB" altLang="en-US" sz="1800" dirty="0" smtClean="0"/>
              <a:t>Remember that you need to review the certificate once a year</a:t>
            </a:r>
          </a:p>
          <a:p>
            <a:pPr marL="595313" lvl="1" indent="-342900">
              <a:spcAft>
                <a:spcPts val="600"/>
              </a:spcAft>
              <a:buFont typeface="+mj-lt"/>
              <a:buAutoNum type="arabicPeriod"/>
            </a:pPr>
            <a:r>
              <a:rPr lang="en-GB" altLang="en-US" dirty="0" smtClean="0"/>
              <a:t>Register at the VO </a:t>
            </a:r>
          </a:p>
          <a:p>
            <a:pPr marL="806450" lvl="2">
              <a:spcAft>
                <a:spcPts val="600"/>
              </a:spcAft>
            </a:pPr>
            <a:r>
              <a:rPr lang="en-GB" altLang="en-US" dirty="0" smtClean="0"/>
              <a:t>VO for NBIS: </a:t>
            </a:r>
            <a:r>
              <a:rPr lang="en-GB" altLang="en-US" dirty="0" err="1" smtClean="0"/>
              <a:t>vo.nbis.se</a:t>
            </a:r>
            <a:endParaRPr lang="en-GB" altLang="en-US" dirty="0" smtClean="0"/>
          </a:p>
          <a:p>
            <a:pPr marL="806450" lvl="2">
              <a:spcAft>
                <a:spcPts val="600"/>
              </a:spcAft>
            </a:pPr>
            <a:r>
              <a:rPr lang="en-GB" sz="1800" dirty="0" smtClean="0">
                <a:solidFill>
                  <a:srgbClr val="FF0000"/>
                </a:solidFill>
                <a:sym typeface="Wingdings" panose="05000000000000000000" pitchFamily="2" charset="2"/>
                <a:hlinkClick r:id="rId4"/>
              </a:rPr>
              <a:t>http://operations-portal.egi.eu/vo/search</a:t>
            </a:r>
            <a:r>
              <a:rPr lang="en-GB" sz="1800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endParaRPr lang="en-GB" altLang="en-US" sz="1600" dirty="0" smtClean="0"/>
          </a:p>
          <a:p>
            <a:pPr marL="595313" lvl="1" indent="-342900">
              <a:spcAft>
                <a:spcPts val="600"/>
              </a:spcAft>
              <a:buFont typeface="+mj-lt"/>
              <a:buAutoNum type="arabicPeriod"/>
            </a:pPr>
            <a:r>
              <a:rPr lang="en-GB" altLang="en-US" dirty="0" smtClean="0"/>
              <a:t>VO manager authorizes you</a:t>
            </a:r>
          </a:p>
          <a:p>
            <a:pPr marL="806450" lvl="2">
              <a:spcAft>
                <a:spcPts val="600"/>
              </a:spcAft>
            </a:pPr>
            <a:r>
              <a:rPr lang="en-GB" altLang="en-US" dirty="0" smtClean="0"/>
              <a:t>Membership DB updated</a:t>
            </a:r>
          </a:p>
          <a:p>
            <a:pPr marL="806450" lvl="2">
              <a:spcAft>
                <a:spcPts val="600"/>
              </a:spcAft>
            </a:pPr>
            <a:r>
              <a:rPr lang="en-GB" altLang="en-US" dirty="0" smtClean="0"/>
              <a:t>Identity replicated to resource within 1 day</a:t>
            </a:r>
          </a:p>
          <a:p>
            <a:pPr marL="595313" lvl="1" indent="-342900">
              <a:spcAft>
                <a:spcPts val="600"/>
              </a:spcAft>
              <a:buFont typeface="+mj-lt"/>
              <a:buAutoNum type="arabicPeriod"/>
            </a:pPr>
            <a:r>
              <a:rPr lang="en-GB" altLang="en-US" dirty="0" smtClean="0"/>
              <a:t>Interact with the resources</a:t>
            </a:r>
          </a:p>
          <a:p>
            <a:pPr marL="806450" lvl="2">
              <a:spcAft>
                <a:spcPts val="600"/>
              </a:spcAft>
            </a:pPr>
            <a:r>
              <a:rPr lang="en-GB" altLang="en-US" dirty="0" smtClean="0"/>
              <a:t>OCCI API</a:t>
            </a:r>
            <a:endParaRPr lang="en-GB" altLang="en-US" sz="2400" dirty="0" smtClean="0"/>
          </a:p>
        </p:txBody>
      </p:sp>
      <p:sp>
        <p:nvSpPr>
          <p:cNvPr id="30" name="Footer Placeholder 2"/>
          <p:cNvSpPr txBox="1">
            <a:spLocks/>
          </p:cNvSpPr>
          <p:nvPr/>
        </p:nvSpPr>
        <p:spPr>
          <a:xfrm>
            <a:off x="1187624" y="6400125"/>
            <a:ext cx="6768752" cy="365125"/>
          </a:xfrm>
          <a:prstGeom prst="rect">
            <a:avLst/>
          </a:prstGeom>
        </p:spPr>
        <p:txBody>
          <a:bodyPr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 smtClean="0">
                <a:solidFill>
                  <a:schemeClr val="bg1"/>
                </a:solidFill>
              </a:rPr>
              <a:t>DI4R Conference – 28</a:t>
            </a:r>
            <a:r>
              <a:rPr lang="en-GB" baseline="30000" dirty="0" smtClean="0">
                <a:solidFill>
                  <a:schemeClr val="bg1"/>
                </a:solidFill>
              </a:rPr>
              <a:t>th</a:t>
            </a:r>
            <a:r>
              <a:rPr lang="en-GB" dirty="0" smtClean="0">
                <a:solidFill>
                  <a:schemeClr val="bg1"/>
                </a:solidFill>
              </a:rPr>
              <a:t>. Sept 2016 - Krakow</a:t>
            </a:r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6498000"/>
            <a:ext cx="9139953" cy="380125"/>
            <a:chOff x="0" y="6498000"/>
            <a:chExt cx="9139953" cy="3801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64479" y="6498000"/>
              <a:ext cx="675474" cy="360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43438" y="6518125"/>
              <a:ext cx="1134916" cy="360000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6498000"/>
              <a:ext cx="992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85608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730424" y="3666678"/>
            <a:ext cx="8731250" cy="3000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latin typeface="Courier"/>
                <a:cs typeface="Courier"/>
              </a:rPr>
              <a:t>mkdir</a:t>
            </a:r>
            <a:r>
              <a:rPr lang="en-US" sz="1050" dirty="0">
                <a:latin typeface="Courier"/>
                <a:cs typeface="Courier"/>
              </a:rPr>
              <a:t> -p /</a:t>
            </a:r>
            <a:r>
              <a:rPr lang="en-US" sz="1050" dirty="0" err="1">
                <a:latin typeface="Courier"/>
                <a:cs typeface="Courier"/>
              </a:rPr>
              <a:t>etc</a:t>
            </a:r>
            <a:r>
              <a:rPr lang="en-US" sz="1050" dirty="0">
                <a:latin typeface="Courier"/>
                <a:cs typeface="Courier"/>
              </a:rPr>
              <a:t>/grid-security/</a:t>
            </a:r>
            <a:r>
              <a:rPr lang="en-US" sz="1050" dirty="0" err="1">
                <a:latin typeface="Courier"/>
                <a:cs typeface="Courier"/>
              </a:rPr>
              <a:t>vomsdir</a:t>
            </a:r>
            <a:r>
              <a:rPr lang="en-US" sz="1050" dirty="0" smtClean="0">
                <a:latin typeface="Courier"/>
                <a:cs typeface="Courier"/>
              </a:rPr>
              <a:t>/</a:t>
            </a:r>
            <a:r>
              <a:rPr lang="en-US" sz="1050" dirty="0" err="1" smtClean="0">
                <a:latin typeface="Courier"/>
                <a:cs typeface="Courier"/>
              </a:rPr>
              <a:t>vo.nbis.se</a:t>
            </a:r>
            <a:endParaRPr lang="en-US" sz="1050" dirty="0">
              <a:latin typeface="Courier"/>
              <a:cs typeface="Courier"/>
            </a:endParaRPr>
          </a:p>
          <a:p>
            <a:endParaRPr lang="en-US" sz="1050" dirty="0">
              <a:latin typeface="Courier"/>
              <a:cs typeface="Courier"/>
            </a:endParaRPr>
          </a:p>
          <a:p>
            <a:r>
              <a:rPr lang="en-US" sz="1050" dirty="0">
                <a:latin typeface="Courier"/>
                <a:cs typeface="Courier"/>
              </a:rPr>
              <a:t>cat &gt; /</a:t>
            </a:r>
            <a:r>
              <a:rPr lang="en-US" sz="1050" dirty="0" err="1">
                <a:latin typeface="Courier"/>
                <a:cs typeface="Courier"/>
              </a:rPr>
              <a:t>etc</a:t>
            </a:r>
            <a:r>
              <a:rPr lang="en-US" sz="1050" dirty="0">
                <a:latin typeface="Courier"/>
                <a:cs typeface="Courier"/>
              </a:rPr>
              <a:t>/grid-security/</a:t>
            </a:r>
            <a:r>
              <a:rPr lang="en-US" sz="1050" dirty="0" err="1">
                <a:latin typeface="Courier"/>
                <a:cs typeface="Courier"/>
              </a:rPr>
              <a:t>vomsdir</a:t>
            </a:r>
            <a:r>
              <a:rPr lang="en-US" sz="1050" dirty="0" smtClean="0">
                <a:latin typeface="Courier"/>
                <a:cs typeface="Courier"/>
              </a:rPr>
              <a:t>/</a:t>
            </a:r>
            <a:r>
              <a:rPr lang="en-US" sz="1050" dirty="0" err="1" smtClean="0">
                <a:latin typeface="Courier"/>
                <a:cs typeface="Courier"/>
              </a:rPr>
              <a:t>vo.nbis.se</a:t>
            </a:r>
            <a:r>
              <a:rPr lang="en-US" sz="1050" dirty="0" smtClean="0">
                <a:latin typeface="Courier"/>
                <a:cs typeface="Courier"/>
              </a:rPr>
              <a:t>/</a:t>
            </a:r>
            <a:r>
              <a:rPr lang="en-US" sz="1050" dirty="0">
                <a:latin typeface="Courier"/>
                <a:cs typeface="Courier"/>
              </a:rPr>
              <a:t>voms1.grid.cesnet.cz.lsc &lt;&lt; EOF </a:t>
            </a:r>
          </a:p>
          <a:p>
            <a:r>
              <a:rPr lang="en-US" sz="1050" dirty="0">
                <a:latin typeface="Courier"/>
                <a:cs typeface="Courier"/>
              </a:rPr>
              <a:t>/DC=org/DC=</a:t>
            </a:r>
            <a:r>
              <a:rPr lang="en-US" sz="1050" dirty="0" err="1">
                <a:latin typeface="Courier"/>
                <a:cs typeface="Courier"/>
              </a:rPr>
              <a:t>terena</a:t>
            </a:r>
            <a:r>
              <a:rPr lang="en-US" sz="1050" dirty="0">
                <a:latin typeface="Courier"/>
                <a:cs typeface="Courier"/>
              </a:rPr>
              <a:t>/DC=</a:t>
            </a:r>
            <a:r>
              <a:rPr lang="en-US" sz="1050" dirty="0" err="1">
                <a:latin typeface="Courier"/>
                <a:cs typeface="Courier"/>
              </a:rPr>
              <a:t>tcs</a:t>
            </a:r>
            <a:r>
              <a:rPr lang="en-US" sz="1050" dirty="0">
                <a:latin typeface="Courier"/>
                <a:cs typeface="Courier"/>
              </a:rPr>
              <a:t>/OU=Domain Control Validated/CN=voms1.grid.cesnet.cz</a:t>
            </a:r>
          </a:p>
          <a:p>
            <a:r>
              <a:rPr lang="en-US" sz="1050" dirty="0">
                <a:latin typeface="Courier"/>
                <a:cs typeface="Courier"/>
              </a:rPr>
              <a:t>/C=NL/O=TERENA/CN=TERENA </a:t>
            </a:r>
            <a:r>
              <a:rPr lang="en-US" sz="1050" dirty="0" err="1">
                <a:latin typeface="Courier"/>
                <a:cs typeface="Courier"/>
              </a:rPr>
              <a:t>eScience</a:t>
            </a:r>
            <a:r>
              <a:rPr lang="en-US" sz="1050" dirty="0">
                <a:latin typeface="Courier"/>
                <a:cs typeface="Courier"/>
              </a:rPr>
              <a:t> SSL </a:t>
            </a:r>
            <a:r>
              <a:rPr lang="en-US" sz="1050" dirty="0" smtClean="0">
                <a:latin typeface="Courier"/>
                <a:cs typeface="Courier"/>
              </a:rPr>
              <a:t>CA</a:t>
            </a:r>
          </a:p>
          <a:p>
            <a:r>
              <a:rPr lang="en-US" sz="1050" dirty="0" smtClean="0">
                <a:latin typeface="Courier"/>
                <a:cs typeface="Courier"/>
              </a:rPr>
              <a:t>EOF</a:t>
            </a:r>
            <a:endParaRPr lang="en-US" sz="1050" dirty="0">
              <a:latin typeface="Courier"/>
              <a:cs typeface="Courier"/>
            </a:endParaRPr>
          </a:p>
          <a:p>
            <a:endParaRPr lang="en-US" sz="1050" dirty="0">
              <a:latin typeface="Courier"/>
              <a:cs typeface="Courier"/>
            </a:endParaRPr>
          </a:p>
          <a:p>
            <a:r>
              <a:rPr lang="en-US" sz="1050" dirty="0">
                <a:latin typeface="Courier"/>
                <a:cs typeface="Courier"/>
              </a:rPr>
              <a:t>cat &gt; /</a:t>
            </a:r>
            <a:r>
              <a:rPr lang="en-US" sz="1050" dirty="0" err="1">
                <a:latin typeface="Courier"/>
                <a:cs typeface="Courier"/>
              </a:rPr>
              <a:t>etc</a:t>
            </a:r>
            <a:r>
              <a:rPr lang="en-US" sz="1050" dirty="0">
                <a:latin typeface="Courier"/>
                <a:cs typeface="Courier"/>
              </a:rPr>
              <a:t>/grid-security/</a:t>
            </a:r>
            <a:r>
              <a:rPr lang="en-US" sz="1050" dirty="0" err="1">
                <a:latin typeface="Courier"/>
                <a:cs typeface="Courier"/>
              </a:rPr>
              <a:t>vomsdir</a:t>
            </a:r>
            <a:r>
              <a:rPr lang="en-US" sz="1050" dirty="0" smtClean="0">
                <a:latin typeface="Courier"/>
                <a:cs typeface="Courier"/>
              </a:rPr>
              <a:t>/</a:t>
            </a:r>
            <a:r>
              <a:rPr lang="en-US" sz="1050" dirty="0" err="1" smtClean="0">
                <a:latin typeface="Courier"/>
                <a:cs typeface="Courier"/>
              </a:rPr>
              <a:t>vo.nbis.se</a:t>
            </a:r>
            <a:r>
              <a:rPr lang="en-US" sz="1050" dirty="0" smtClean="0">
                <a:latin typeface="Courier"/>
                <a:cs typeface="Courier"/>
              </a:rPr>
              <a:t>/</a:t>
            </a:r>
            <a:r>
              <a:rPr lang="en-US" sz="1050" dirty="0">
                <a:latin typeface="Courier"/>
                <a:cs typeface="Courier"/>
              </a:rPr>
              <a:t>voms2.grid.cesnet.cz &lt;&lt; EOF </a:t>
            </a:r>
          </a:p>
          <a:p>
            <a:r>
              <a:rPr lang="en-US" sz="1050" dirty="0">
                <a:latin typeface="Courier"/>
                <a:cs typeface="Courier"/>
              </a:rPr>
              <a:t>/DC=org/DC=</a:t>
            </a:r>
            <a:r>
              <a:rPr lang="en-US" sz="1050" dirty="0" err="1">
                <a:latin typeface="Courier"/>
                <a:cs typeface="Courier"/>
              </a:rPr>
              <a:t>terena</a:t>
            </a:r>
            <a:r>
              <a:rPr lang="en-US" sz="1050" dirty="0">
                <a:latin typeface="Courier"/>
                <a:cs typeface="Courier"/>
              </a:rPr>
              <a:t>/DC=</a:t>
            </a:r>
            <a:r>
              <a:rPr lang="en-US" sz="1050" dirty="0" err="1">
                <a:latin typeface="Courier"/>
                <a:cs typeface="Courier"/>
              </a:rPr>
              <a:t>tcs</a:t>
            </a:r>
            <a:r>
              <a:rPr lang="en-US" sz="1050" dirty="0">
                <a:latin typeface="Courier"/>
                <a:cs typeface="Courier"/>
              </a:rPr>
              <a:t>/C=CZ/ST=</a:t>
            </a:r>
            <a:r>
              <a:rPr lang="en-US" sz="1050" dirty="0" err="1">
                <a:latin typeface="Courier"/>
                <a:cs typeface="Courier"/>
              </a:rPr>
              <a:t>Hlavni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dirty="0" err="1">
                <a:latin typeface="Courier"/>
                <a:cs typeface="Courier"/>
              </a:rPr>
              <a:t>mesto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dirty="0" err="1">
                <a:latin typeface="Courier"/>
                <a:cs typeface="Courier"/>
              </a:rPr>
              <a:t>Praha</a:t>
            </a:r>
            <a:r>
              <a:rPr lang="en-US" sz="1050" dirty="0">
                <a:latin typeface="Courier"/>
                <a:cs typeface="Courier"/>
              </a:rPr>
              <a:t>/L=</a:t>
            </a:r>
            <a:r>
              <a:rPr lang="en-US" sz="1050" dirty="0" err="1">
                <a:latin typeface="Courier"/>
                <a:cs typeface="Courier"/>
              </a:rPr>
              <a:t>Praha</a:t>
            </a:r>
            <a:r>
              <a:rPr lang="en-US" sz="1050" dirty="0">
                <a:latin typeface="Courier"/>
                <a:cs typeface="Courier"/>
              </a:rPr>
              <a:t> 6/O=CESNET/CN=voms2.grid.cesnet.cz</a:t>
            </a:r>
          </a:p>
          <a:p>
            <a:r>
              <a:rPr lang="en-US" sz="1050" dirty="0">
                <a:latin typeface="Courier"/>
                <a:cs typeface="Courier"/>
              </a:rPr>
              <a:t>/C=NL/ST=</a:t>
            </a:r>
            <a:r>
              <a:rPr lang="en-US" sz="1050" dirty="0" err="1">
                <a:latin typeface="Courier"/>
                <a:cs typeface="Courier"/>
              </a:rPr>
              <a:t>Noord</a:t>
            </a:r>
            <a:r>
              <a:rPr lang="en-US" sz="1050" dirty="0">
                <a:latin typeface="Courier"/>
                <a:cs typeface="Courier"/>
              </a:rPr>
              <a:t>-Holland/L=Amsterdam/O=TERENA/CN=TERENA </a:t>
            </a:r>
            <a:r>
              <a:rPr lang="en-US" sz="1050" dirty="0" err="1">
                <a:latin typeface="Courier"/>
                <a:cs typeface="Courier"/>
              </a:rPr>
              <a:t>eScience</a:t>
            </a:r>
            <a:r>
              <a:rPr lang="en-US" sz="1050" dirty="0">
                <a:latin typeface="Courier"/>
                <a:cs typeface="Courier"/>
              </a:rPr>
              <a:t> SSL CA </a:t>
            </a:r>
            <a:r>
              <a:rPr lang="en-US" sz="1050" dirty="0" smtClean="0">
                <a:latin typeface="Courier"/>
                <a:cs typeface="Courier"/>
              </a:rPr>
              <a:t>3</a:t>
            </a:r>
          </a:p>
          <a:p>
            <a:r>
              <a:rPr lang="en-US" sz="1050" dirty="0" smtClean="0">
                <a:latin typeface="Courier"/>
                <a:cs typeface="Courier"/>
              </a:rPr>
              <a:t>EOF</a:t>
            </a:r>
            <a:endParaRPr lang="en-US" sz="1050" dirty="0">
              <a:latin typeface="Courier"/>
              <a:cs typeface="Courier"/>
            </a:endParaRPr>
          </a:p>
          <a:p>
            <a:endParaRPr lang="en-US" sz="1050" dirty="0">
              <a:latin typeface="Courier"/>
              <a:cs typeface="Courier"/>
            </a:endParaRPr>
          </a:p>
          <a:p>
            <a:r>
              <a:rPr lang="en-US" sz="1050" dirty="0">
                <a:latin typeface="Courier"/>
                <a:cs typeface="Courier"/>
              </a:rPr>
              <a:t>cat &gt;&gt; /</a:t>
            </a:r>
            <a:r>
              <a:rPr lang="en-US" sz="1050" dirty="0" err="1">
                <a:latin typeface="Courier"/>
                <a:cs typeface="Courier"/>
              </a:rPr>
              <a:t>etc</a:t>
            </a:r>
            <a:r>
              <a:rPr lang="en-US" sz="1050" dirty="0">
                <a:latin typeface="Courier"/>
                <a:cs typeface="Courier"/>
              </a:rPr>
              <a:t>/</a:t>
            </a:r>
            <a:r>
              <a:rPr lang="en-US" sz="1050" dirty="0" err="1">
                <a:latin typeface="Courier"/>
                <a:cs typeface="Courier"/>
              </a:rPr>
              <a:t>vomses</a:t>
            </a:r>
            <a:r>
              <a:rPr lang="en-US" sz="1050" dirty="0">
                <a:latin typeface="Courier"/>
                <a:cs typeface="Courier"/>
              </a:rPr>
              <a:t> &lt;&lt; EOF </a:t>
            </a:r>
          </a:p>
          <a:p>
            <a:r>
              <a:rPr lang="en-US" sz="1050" dirty="0">
                <a:latin typeface="Courier"/>
                <a:cs typeface="Courier"/>
              </a:rPr>
              <a:t>"</a:t>
            </a:r>
            <a:r>
              <a:rPr lang="en-US" sz="1050" dirty="0" err="1">
                <a:latin typeface="Courier"/>
                <a:cs typeface="Courier"/>
              </a:rPr>
              <a:t>vo.nbis.se</a:t>
            </a:r>
            <a:r>
              <a:rPr lang="en-US" sz="1050" dirty="0">
                <a:latin typeface="Courier"/>
                <a:cs typeface="Courier"/>
              </a:rPr>
              <a:t>" "voms1.grid.cesnet.cz" "15033" "/DC=org/DC=</a:t>
            </a:r>
            <a:r>
              <a:rPr lang="en-US" sz="1050" dirty="0" err="1">
                <a:latin typeface="Courier"/>
                <a:cs typeface="Courier"/>
              </a:rPr>
              <a:t>terena</a:t>
            </a:r>
            <a:r>
              <a:rPr lang="en-US" sz="1050" dirty="0">
                <a:latin typeface="Courier"/>
                <a:cs typeface="Courier"/>
              </a:rPr>
              <a:t>/DC=</a:t>
            </a:r>
            <a:r>
              <a:rPr lang="en-US" sz="1050" dirty="0" err="1">
                <a:latin typeface="Courier"/>
                <a:cs typeface="Courier"/>
              </a:rPr>
              <a:t>tcs</a:t>
            </a:r>
            <a:r>
              <a:rPr lang="en-US" sz="1050" dirty="0">
                <a:latin typeface="Courier"/>
                <a:cs typeface="Courier"/>
              </a:rPr>
              <a:t>/C=CZ/ST=</a:t>
            </a:r>
            <a:r>
              <a:rPr lang="en-US" sz="1050" dirty="0" err="1">
                <a:latin typeface="Courier"/>
                <a:cs typeface="Courier"/>
              </a:rPr>
              <a:t>Hlavni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dirty="0" err="1">
                <a:latin typeface="Courier"/>
                <a:cs typeface="Courier"/>
              </a:rPr>
              <a:t>mesto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dirty="0" err="1">
                <a:latin typeface="Courier"/>
                <a:cs typeface="Courier"/>
              </a:rPr>
              <a:t>Praha</a:t>
            </a:r>
            <a:r>
              <a:rPr lang="en-US" sz="1050" dirty="0">
                <a:latin typeface="Courier"/>
                <a:cs typeface="Courier"/>
              </a:rPr>
              <a:t>/L=</a:t>
            </a:r>
            <a:r>
              <a:rPr lang="en-US" sz="1050" dirty="0" err="1">
                <a:latin typeface="Courier"/>
                <a:cs typeface="Courier"/>
              </a:rPr>
              <a:t>Praha</a:t>
            </a:r>
            <a:r>
              <a:rPr lang="en-US" sz="1050" dirty="0">
                <a:latin typeface="Courier"/>
                <a:cs typeface="Courier"/>
              </a:rPr>
              <a:t> 6/O=CESNET/CN=voms1.grid.cesnet.cz" "</a:t>
            </a:r>
            <a:r>
              <a:rPr lang="en-US" sz="1050" dirty="0" err="1">
                <a:latin typeface="Courier"/>
                <a:cs typeface="Courier"/>
              </a:rPr>
              <a:t>vo.nbis.se</a:t>
            </a:r>
            <a:r>
              <a:rPr lang="en-US" sz="1050" dirty="0">
                <a:latin typeface="Courier"/>
                <a:cs typeface="Courier"/>
              </a:rPr>
              <a:t>"</a:t>
            </a:r>
          </a:p>
          <a:p>
            <a:r>
              <a:rPr lang="en-US" sz="1050" dirty="0">
                <a:latin typeface="Courier"/>
                <a:cs typeface="Courier"/>
              </a:rPr>
              <a:t>"</a:t>
            </a:r>
            <a:r>
              <a:rPr lang="en-US" sz="1050" dirty="0" err="1">
                <a:latin typeface="Courier"/>
                <a:cs typeface="Courier"/>
              </a:rPr>
              <a:t>vo.nbis.se</a:t>
            </a:r>
            <a:r>
              <a:rPr lang="en-US" sz="1050" dirty="0">
                <a:latin typeface="Courier"/>
                <a:cs typeface="Courier"/>
              </a:rPr>
              <a:t>" "voms2.grid.cesnet.cz" "15033" "/DC=org/DC=</a:t>
            </a:r>
            <a:r>
              <a:rPr lang="en-US" sz="1050" dirty="0" err="1">
                <a:latin typeface="Courier"/>
                <a:cs typeface="Courier"/>
              </a:rPr>
              <a:t>terena</a:t>
            </a:r>
            <a:r>
              <a:rPr lang="en-US" sz="1050" dirty="0">
                <a:latin typeface="Courier"/>
                <a:cs typeface="Courier"/>
              </a:rPr>
              <a:t>/DC=</a:t>
            </a:r>
            <a:r>
              <a:rPr lang="en-US" sz="1050" dirty="0" err="1">
                <a:latin typeface="Courier"/>
                <a:cs typeface="Courier"/>
              </a:rPr>
              <a:t>tcs</a:t>
            </a:r>
            <a:r>
              <a:rPr lang="en-US" sz="1050" dirty="0">
                <a:latin typeface="Courier"/>
                <a:cs typeface="Courier"/>
              </a:rPr>
              <a:t>/C=CZ/ST=</a:t>
            </a:r>
            <a:r>
              <a:rPr lang="en-US" sz="1050" dirty="0" err="1">
                <a:latin typeface="Courier"/>
                <a:cs typeface="Courier"/>
              </a:rPr>
              <a:t>Hlavni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dirty="0" err="1">
                <a:latin typeface="Courier"/>
                <a:cs typeface="Courier"/>
              </a:rPr>
              <a:t>mesto</a:t>
            </a:r>
            <a:r>
              <a:rPr lang="en-US" sz="1050" dirty="0">
                <a:latin typeface="Courier"/>
                <a:cs typeface="Courier"/>
              </a:rPr>
              <a:t> </a:t>
            </a:r>
            <a:r>
              <a:rPr lang="en-US" sz="1050" dirty="0" err="1">
                <a:latin typeface="Courier"/>
                <a:cs typeface="Courier"/>
              </a:rPr>
              <a:t>Praha</a:t>
            </a:r>
            <a:r>
              <a:rPr lang="en-US" sz="1050" dirty="0">
                <a:latin typeface="Courier"/>
                <a:cs typeface="Courier"/>
              </a:rPr>
              <a:t>/L=</a:t>
            </a:r>
            <a:r>
              <a:rPr lang="en-US" sz="1050" dirty="0" err="1">
                <a:latin typeface="Courier"/>
                <a:cs typeface="Courier"/>
              </a:rPr>
              <a:t>Praha</a:t>
            </a:r>
            <a:r>
              <a:rPr lang="en-US" sz="1050" dirty="0">
                <a:latin typeface="Courier"/>
                <a:cs typeface="Courier"/>
              </a:rPr>
              <a:t> 6/O=CESNET/CN=voms2.grid.cesnet.cz" "</a:t>
            </a:r>
            <a:r>
              <a:rPr lang="en-US" sz="1050" dirty="0" err="1" smtClean="0">
                <a:latin typeface="Courier"/>
                <a:cs typeface="Courier"/>
              </a:rPr>
              <a:t>vo.nbis.se</a:t>
            </a:r>
            <a:r>
              <a:rPr lang="en-US" sz="1050" dirty="0" smtClean="0">
                <a:latin typeface="Courier"/>
                <a:cs typeface="Courier"/>
              </a:rPr>
              <a:t>”</a:t>
            </a:r>
          </a:p>
          <a:p>
            <a:r>
              <a:rPr lang="en-US" sz="1050" dirty="0" smtClean="0">
                <a:latin typeface="Courier"/>
                <a:cs typeface="Courier"/>
              </a:rPr>
              <a:t>EOF</a:t>
            </a:r>
            <a:endParaRPr lang="en-US" sz="1050" dirty="0">
              <a:latin typeface="Courier"/>
              <a:cs typeface="Courier"/>
            </a:endParaRPr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VOMs proxy certificate and OCCI</a:t>
            </a:r>
            <a:endParaRPr lang="en-GB" noProof="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600200"/>
            <a:ext cx="8007280" cy="971550"/>
          </a:xfrm>
        </p:spPr>
        <p:txBody>
          <a:bodyPr>
            <a:normAutofit/>
          </a:bodyPr>
          <a:lstStyle/>
          <a:p>
            <a:r>
              <a:rPr lang="en-US" dirty="0"/>
              <a:t>EGI provides a script for installation of the OCCI CLI and VOMS </a:t>
            </a:r>
            <a:r>
              <a:rPr lang="en-US" dirty="0" smtClean="0"/>
              <a:t>certificate with </a:t>
            </a:r>
            <a:r>
              <a:rPr lang="en-US" dirty="0"/>
              <a:t>a single </a:t>
            </a:r>
            <a:r>
              <a:rPr lang="en-US" dirty="0" smtClean="0"/>
              <a:t>command (on Linux)</a:t>
            </a:r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30424" y="2571750"/>
            <a:ext cx="7956376" cy="369332"/>
          </a:xfrm>
          <a:prstGeom prst="rect">
            <a:avLst/>
          </a:prstGeom>
          <a:solidFill>
            <a:schemeClr val="accent1">
              <a:alpha val="21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292934"/>
                </a:solidFill>
                <a:latin typeface="Courier"/>
                <a:cs typeface="Courier"/>
              </a:rPr>
              <a:t>curl -L http://</a:t>
            </a:r>
            <a:r>
              <a:rPr lang="en-US" dirty="0" err="1">
                <a:solidFill>
                  <a:srgbClr val="292934"/>
                </a:solidFill>
                <a:latin typeface="Courier"/>
                <a:cs typeface="Courier"/>
              </a:rPr>
              <a:t>go.egi.eu</a:t>
            </a:r>
            <a:r>
              <a:rPr lang="en-US" dirty="0">
                <a:solidFill>
                  <a:srgbClr val="292934"/>
                </a:solidFill>
                <a:latin typeface="Courier"/>
                <a:cs typeface="Courier"/>
              </a:rPr>
              <a:t>/</a:t>
            </a:r>
            <a:r>
              <a:rPr lang="en-US" dirty="0" err="1">
                <a:solidFill>
                  <a:srgbClr val="292934"/>
                </a:solidFill>
                <a:latin typeface="Courier"/>
                <a:cs typeface="Courier"/>
              </a:rPr>
              <a:t>fedcloud.ui</a:t>
            </a:r>
            <a:r>
              <a:rPr lang="en-US" dirty="0">
                <a:solidFill>
                  <a:srgbClr val="292934"/>
                </a:solidFill>
                <a:latin typeface="Courier"/>
                <a:cs typeface="Courier"/>
              </a:rPr>
              <a:t> | </a:t>
            </a:r>
            <a:r>
              <a:rPr lang="en-US" dirty="0" err="1">
                <a:solidFill>
                  <a:srgbClr val="292934"/>
                </a:solidFill>
                <a:latin typeface="Courier"/>
                <a:cs typeface="Courier"/>
              </a:rPr>
              <a:t>sudo</a:t>
            </a:r>
            <a:r>
              <a:rPr lang="en-US" dirty="0">
                <a:solidFill>
                  <a:srgbClr val="292934"/>
                </a:solidFill>
                <a:latin typeface="Courier"/>
                <a:cs typeface="Courier"/>
              </a:rPr>
              <a:t> /bin/bash -</a:t>
            </a: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457200" y="3276599"/>
            <a:ext cx="7162800" cy="5651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Configure the VO information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730424" y="4724400"/>
            <a:ext cx="7956376" cy="307777"/>
          </a:xfrm>
          <a:prstGeom prst="rect">
            <a:avLst/>
          </a:prstGeom>
          <a:solidFill>
            <a:schemeClr val="accent1">
              <a:alpha val="21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292934"/>
                </a:solidFill>
                <a:latin typeface="Courier"/>
                <a:cs typeface="Courier"/>
              </a:rPr>
              <a:t>voms</a:t>
            </a:r>
            <a:r>
              <a:rPr lang="en-US" sz="1400" dirty="0">
                <a:solidFill>
                  <a:srgbClr val="292934"/>
                </a:solidFill>
                <a:latin typeface="Courier"/>
                <a:cs typeface="Courier"/>
              </a:rPr>
              <a:t>-proxy-</a:t>
            </a:r>
            <a:r>
              <a:rPr lang="en-US" sz="1400" dirty="0" err="1">
                <a:solidFill>
                  <a:srgbClr val="292934"/>
                </a:solidFill>
                <a:latin typeface="Courier"/>
                <a:cs typeface="Courier"/>
              </a:rPr>
              <a:t>init</a:t>
            </a:r>
            <a:r>
              <a:rPr lang="en-US" sz="1400" dirty="0">
                <a:solidFill>
                  <a:srgbClr val="292934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292934"/>
                </a:solidFill>
                <a:latin typeface="Courier"/>
                <a:cs typeface="Courier"/>
              </a:rPr>
              <a:t>–valid 24:00 -</a:t>
            </a:r>
            <a:r>
              <a:rPr lang="en-US" sz="1400" dirty="0" err="1">
                <a:solidFill>
                  <a:srgbClr val="292934"/>
                </a:solidFill>
                <a:latin typeface="Courier"/>
                <a:cs typeface="Courier"/>
              </a:rPr>
              <a:t>voms</a:t>
            </a:r>
            <a:r>
              <a:rPr lang="en-US" sz="1400" dirty="0">
                <a:solidFill>
                  <a:srgbClr val="292934"/>
                </a:solidFill>
                <a:latin typeface="Courier"/>
                <a:cs typeface="Courier"/>
              </a:rPr>
              <a:t> </a:t>
            </a:r>
            <a:r>
              <a:rPr lang="en-US" sz="1400" dirty="0" err="1">
                <a:solidFill>
                  <a:srgbClr val="292934"/>
                </a:solidFill>
                <a:latin typeface="Courier"/>
                <a:cs typeface="Courier"/>
              </a:rPr>
              <a:t>vo.nbis.se</a:t>
            </a:r>
            <a:r>
              <a:rPr lang="en-US" sz="1400" dirty="0">
                <a:solidFill>
                  <a:srgbClr val="292934"/>
                </a:solidFill>
                <a:latin typeface="Courier"/>
                <a:cs typeface="Courier"/>
              </a:rPr>
              <a:t> --</a:t>
            </a:r>
            <a:r>
              <a:rPr lang="en-US" sz="1400" dirty="0" err="1">
                <a:solidFill>
                  <a:srgbClr val="292934"/>
                </a:solidFill>
                <a:latin typeface="Courier"/>
                <a:cs typeface="Courier"/>
              </a:rPr>
              <a:t>rfc</a:t>
            </a:r>
            <a:r>
              <a:rPr lang="en-US" sz="1400" dirty="0">
                <a:solidFill>
                  <a:srgbClr val="292934"/>
                </a:solidFill>
                <a:latin typeface="Courier"/>
                <a:cs typeface="Courier"/>
              </a:rPr>
              <a:t> --</a:t>
            </a:r>
            <a:r>
              <a:rPr lang="en-US" sz="1400" dirty="0" err="1">
                <a:solidFill>
                  <a:srgbClr val="292934"/>
                </a:solidFill>
                <a:latin typeface="Courier"/>
                <a:cs typeface="Courier"/>
              </a:rPr>
              <a:t>dont_verify_ac</a:t>
            </a:r>
            <a:endParaRPr lang="en-US" sz="1400" dirty="0">
              <a:solidFill>
                <a:srgbClr val="292934"/>
              </a:solidFill>
              <a:latin typeface="Courier"/>
              <a:cs typeface="Courier"/>
            </a:endParaRPr>
          </a:p>
        </p:txBody>
      </p:sp>
      <p:sp>
        <p:nvSpPr>
          <p:cNvPr id="11" name="Content Placeholder 1"/>
          <p:cNvSpPr txBox="1">
            <a:spLocks/>
          </p:cNvSpPr>
          <p:nvPr/>
        </p:nvSpPr>
        <p:spPr>
          <a:xfrm>
            <a:off x="457200" y="5340349"/>
            <a:ext cx="8229600" cy="1216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defTabSz="91440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/>
            </a:lvl1pPr>
            <a:lvl2pPr indent="-182880" defTabSz="91440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/>
            </a:lvl2pPr>
            <a:lvl3pPr marL="731520" indent="-182880" defTabSz="914400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</a:lvl3pPr>
            <a:lvl4pPr marL="1005840" indent="-182880" defTabSz="9144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/>
            </a:lvl4pPr>
            <a:lvl5pPr marL="1188720" indent="-137160" defTabSz="914400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baseline="0"/>
            </a:lvl5pPr>
            <a:lvl6pPr marL="1371600" indent="-182880" defTabSz="9144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/>
            </a:lvl6pPr>
            <a:lvl7pPr marL="1554480" indent="-182880" defTabSz="9144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/>
            </a:lvl7pPr>
            <a:lvl8pPr marL="1737360" indent="-182880" defTabSz="9144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/>
            </a:lvl8pPr>
            <a:lvl9pPr marL="1920240" indent="-182880" defTabSz="9144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/>
            </a:lvl9pPr>
          </a:lstStyle>
          <a:p>
            <a:r>
              <a:rPr lang="en-US" dirty="0"/>
              <a:t>After successful creation, you can use the proxy and OCCI command line API to communicate with the cloud site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498000"/>
            <a:ext cx="9139953" cy="380125"/>
            <a:chOff x="0" y="6498000"/>
            <a:chExt cx="9139953" cy="38012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64479" y="6498000"/>
              <a:ext cx="675474" cy="3600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43438" y="6518125"/>
              <a:ext cx="1134916" cy="360000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6498000"/>
              <a:ext cx="992000" cy="360000"/>
            </a:xfrm>
            <a:prstGeom prst="rect">
              <a:avLst/>
            </a:prstGeom>
          </p:spPr>
        </p:pic>
      </p:grpSp>
      <p:sp>
        <p:nvSpPr>
          <p:cNvPr id="15" name="Content Placeholder 1"/>
          <p:cNvSpPr txBox="1">
            <a:spLocks/>
          </p:cNvSpPr>
          <p:nvPr/>
        </p:nvSpPr>
        <p:spPr>
          <a:xfrm>
            <a:off x="462038" y="4148500"/>
            <a:ext cx="7162800" cy="575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Create a proxy by </a:t>
            </a:r>
            <a:r>
              <a:rPr lang="en-US" dirty="0" err="1" smtClean="0"/>
              <a:t>voms</a:t>
            </a:r>
            <a:r>
              <a:rPr lang="en-US" dirty="0" smtClean="0"/>
              <a:t>-proxy-</a:t>
            </a:r>
            <a:r>
              <a:rPr lang="en-US" dirty="0" err="1" smtClean="0"/>
              <a:t>init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510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0" grpId="0" animBg="1"/>
      <p:bldP spid="11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5275"/>
            <a:ext cx="8229600" cy="990600"/>
          </a:xfrm>
        </p:spPr>
        <p:txBody>
          <a:bodyPr/>
          <a:lstStyle/>
          <a:p>
            <a:r>
              <a:rPr lang="en-US" dirty="0" smtClean="0"/>
              <a:t>Technical support </a:t>
            </a:r>
            <a:r>
              <a:rPr lang="en-US" dirty="0" err="1" smtClean="0"/>
              <a:t>GGUS.eu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6071" r="-6071"/>
          <a:stretch>
            <a:fillRect/>
          </a:stretch>
        </p:blipFill>
        <p:spPr>
          <a:xfrm>
            <a:off x="-336550" y="1343025"/>
            <a:ext cx="7210425" cy="4272844"/>
          </a:xfrm>
        </p:spPr>
      </p:pic>
      <p:grpSp>
        <p:nvGrpSpPr>
          <p:cNvPr id="4" name="Group 3"/>
          <p:cNvGrpSpPr/>
          <p:nvPr/>
        </p:nvGrpSpPr>
        <p:grpSpPr>
          <a:xfrm>
            <a:off x="0" y="6498000"/>
            <a:ext cx="9139953" cy="380125"/>
            <a:chOff x="0" y="6498000"/>
            <a:chExt cx="9139953" cy="3801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64479" y="6498000"/>
              <a:ext cx="675474" cy="360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43438" y="6518125"/>
              <a:ext cx="1134916" cy="360000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6498000"/>
              <a:ext cx="992000" cy="360000"/>
            </a:xfrm>
            <a:prstGeom prst="rect">
              <a:avLst/>
            </a:prstGeom>
          </p:spPr>
        </p:pic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088359"/>
              </p:ext>
            </p:extLst>
          </p:nvPr>
        </p:nvGraphicFramePr>
        <p:xfrm>
          <a:off x="6715126" y="1412875"/>
          <a:ext cx="2424828" cy="1968500"/>
        </p:xfrm>
        <a:graphic>
          <a:graphicData uri="http://schemas.openxmlformats.org/drawingml/2006/table">
            <a:tbl>
              <a:tblPr/>
              <a:tblGrid>
                <a:gridCol w="1261591"/>
                <a:gridCol w="1163237"/>
              </a:tblGrid>
              <a:tr h="393700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Ticket Priority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Response time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Less urgent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5 working days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Urgent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5 working days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Very Urgent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1 working day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Top Priority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1 working day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8582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6700" y="4557574"/>
            <a:ext cx="6975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The command return the ID of the VM on success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282575" y="4235709"/>
            <a:ext cx="8229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users</a:t>
            </a:r>
            <a:r>
              <a:rPr lang="en-US" sz="1200" dirty="0"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latin typeface="Courier"/>
                <a:cs typeface="Courier"/>
              </a:rPr>
              <a:t>  - name: cloud</a:t>
            </a:r>
          </a:p>
          <a:p>
            <a:r>
              <a:rPr lang="en-US" sz="1200" dirty="0">
                <a:latin typeface="Courier"/>
                <a:cs typeface="Courier"/>
              </a:rPr>
              <a:t>    </a:t>
            </a:r>
            <a:r>
              <a:rPr lang="en-US" sz="1200" dirty="0" err="1">
                <a:latin typeface="Courier"/>
                <a:cs typeface="Courier"/>
              </a:rPr>
              <a:t>sudo</a:t>
            </a:r>
            <a:r>
              <a:rPr lang="en-US" sz="1200" dirty="0">
                <a:latin typeface="Courier"/>
                <a:cs typeface="Courier"/>
              </a:rPr>
              <a:t>: ALL=(ALL) NOPASSWD:ALL</a:t>
            </a:r>
          </a:p>
          <a:p>
            <a:r>
              <a:rPr lang="en-US" sz="1200" dirty="0">
                <a:latin typeface="Courier"/>
                <a:cs typeface="Courier"/>
              </a:rPr>
              <a:t>    lock-</a:t>
            </a:r>
            <a:r>
              <a:rPr lang="en-US" sz="1200" dirty="0" err="1">
                <a:latin typeface="Courier"/>
                <a:cs typeface="Courier"/>
              </a:rPr>
              <a:t>passwd</a:t>
            </a:r>
            <a:r>
              <a:rPr lang="en-US" sz="1200" dirty="0">
                <a:latin typeface="Courier"/>
                <a:cs typeface="Courier"/>
              </a:rPr>
              <a:t>: true</a:t>
            </a:r>
          </a:p>
          <a:p>
            <a:r>
              <a:rPr lang="en-US" sz="1200" dirty="0">
                <a:latin typeface="Courier"/>
                <a:cs typeface="Courier"/>
              </a:rPr>
              <a:t>    </a:t>
            </a:r>
            <a:r>
              <a:rPr lang="en-US" sz="1200" dirty="0" err="1">
                <a:latin typeface="Courier"/>
                <a:cs typeface="Courier"/>
              </a:rPr>
              <a:t>ssh</a:t>
            </a:r>
            <a:r>
              <a:rPr lang="en-US" sz="1200" dirty="0">
                <a:latin typeface="Courier"/>
                <a:cs typeface="Courier"/>
              </a:rPr>
              <a:t>-import-id: cloud</a:t>
            </a:r>
          </a:p>
          <a:p>
            <a:r>
              <a:rPr lang="en-US" sz="1200" dirty="0">
                <a:latin typeface="Courier"/>
                <a:cs typeface="Courier"/>
              </a:rPr>
              <a:t>    </a:t>
            </a:r>
            <a:r>
              <a:rPr lang="en-US" sz="1200" dirty="0" err="1">
                <a:latin typeface="Courier"/>
                <a:cs typeface="Courier"/>
              </a:rPr>
              <a:t>ssh</a:t>
            </a:r>
            <a:r>
              <a:rPr lang="en-US" sz="1200" dirty="0">
                <a:latin typeface="Courier"/>
                <a:cs typeface="Courier"/>
              </a:rPr>
              <a:t>-authorized-keys:</a:t>
            </a:r>
          </a:p>
          <a:p>
            <a:r>
              <a:rPr lang="en-US" sz="1200" dirty="0">
                <a:latin typeface="Courier"/>
                <a:cs typeface="Courier"/>
              </a:rPr>
              <a:t>      - </a:t>
            </a:r>
            <a:r>
              <a:rPr lang="en-US" sz="1200" dirty="0" err="1">
                <a:latin typeface="Courier"/>
                <a:cs typeface="Courier"/>
              </a:rPr>
              <a:t>ssh-rsa</a:t>
            </a:r>
            <a:r>
              <a:rPr lang="en-US" sz="1200" dirty="0">
                <a:latin typeface="Courier"/>
                <a:cs typeface="Courier"/>
              </a:rPr>
              <a:t> AAAAB3NzaC1yc2EAAAADAQABAAABAQC6xZlwFv9yWTBxQPHQcwUMETO8JO+qY55rQO8LPs6ncqidUX2BBjd92KHTOyLLZMG3fyWDKs/Tjm9mPHs+xEMBPpaQ2/xjy745m+cm1tEAiOo/hL4lemKtLuVO1aOZlN5eY2MeggRPUh1HlNBeAbOiDa8DQ0jPPlKrV//9ULXFNHeGTDYRrbBsWpVd5IPIW2dzfYnJF5j+xdQKr5Hvmvk+TmzcEIVOlkkRvX/+DBz405gVVrbO4aH4a9G+/9OuZauCkQNg6hXwBv+XetpXOoLKK9eyGrGTRLaeE3NqBgonmhquFM4wIh0JiR3nTD8FW/R8hCQlQQ0v5Nkd66IX3XNd </a:t>
            </a:r>
            <a:r>
              <a:rPr lang="en-US" sz="1200" dirty="0" err="1">
                <a:latin typeface="Courier"/>
                <a:cs typeface="Courier"/>
              </a:rPr>
              <a:t>nanjiang.shu@dbb.su.se</a:t>
            </a:r>
            <a:endParaRPr lang="en-US" sz="1200" dirty="0">
              <a:latin typeface="Courier"/>
              <a:cs typeface="Courier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99" y="117476"/>
            <a:ext cx="8229600" cy="990600"/>
          </a:xfrm>
        </p:spPr>
        <p:txBody>
          <a:bodyPr/>
          <a:lstStyle/>
          <a:p>
            <a:r>
              <a:rPr lang="en-US" dirty="0" smtClean="0"/>
              <a:t>OCCI command line API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925374"/>
            <a:ext cx="8229600" cy="14478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Endpoints</a:t>
            </a:r>
          </a:p>
          <a:p>
            <a:pPr lvl="1"/>
            <a:r>
              <a:rPr lang="en-US" sz="1800" dirty="0" smtClean="0"/>
              <a:t>Site Italy: </a:t>
            </a:r>
            <a:r>
              <a:rPr lang="en-US" sz="1800" dirty="0" smtClean="0">
                <a:hlinkClick r:id="rId2"/>
              </a:rPr>
              <a:t>http</a:t>
            </a:r>
            <a:r>
              <a:rPr lang="en-US" sz="1800" dirty="0">
                <a:hlinkClick r:id="rId2"/>
              </a:rPr>
              <a:t>://cloud.recas.ba.infn.it:8787/occi</a:t>
            </a:r>
            <a:endParaRPr lang="en-US" sz="1800" dirty="0"/>
          </a:p>
          <a:p>
            <a:pPr lvl="1"/>
            <a:r>
              <a:rPr lang="en-US" sz="1800" dirty="0" smtClean="0"/>
              <a:t>Site </a:t>
            </a:r>
            <a:r>
              <a:rPr lang="en-US" sz="1800" dirty="0" err="1" smtClean="0"/>
              <a:t>Turky</a:t>
            </a:r>
            <a:r>
              <a:rPr lang="en-US" sz="1800" dirty="0" smtClean="0"/>
              <a:t>: </a:t>
            </a:r>
            <a:r>
              <a:rPr lang="en-US" sz="1800" dirty="0" smtClean="0">
                <a:hlinkClick r:id="rId3"/>
              </a:rPr>
              <a:t>http</a:t>
            </a:r>
            <a:r>
              <a:rPr lang="en-US" sz="1800" dirty="0">
                <a:hlinkClick r:id="rId3"/>
              </a:rPr>
              <a:t>://fcctrl.ulakbim.gov.tr:8787/</a:t>
            </a:r>
            <a:r>
              <a:rPr lang="en-US" sz="1800" dirty="0" smtClean="0">
                <a:hlinkClick r:id="rId3"/>
              </a:rPr>
              <a:t>occi1.1</a:t>
            </a:r>
            <a:r>
              <a:rPr lang="en-US" sz="1800" dirty="0" smtClean="0"/>
              <a:t>	</a:t>
            </a:r>
            <a:endParaRPr lang="en-US" sz="1800" dirty="0"/>
          </a:p>
          <a:p>
            <a:pPr lvl="1"/>
            <a:r>
              <a:rPr lang="en-US" sz="1800" dirty="0" smtClean="0"/>
              <a:t>Site France: </a:t>
            </a:r>
            <a:r>
              <a:rPr lang="en-US" sz="1800" dirty="0" smtClean="0">
                <a:hlinkClick r:id="rId4"/>
              </a:rPr>
              <a:t>https</a:t>
            </a:r>
            <a:r>
              <a:rPr lang="en-US" sz="1800" dirty="0">
                <a:hlinkClick r:id="rId4"/>
              </a:rPr>
              <a:t>://sbgcloud.in2p3.fr:8787/</a:t>
            </a:r>
            <a:r>
              <a:rPr lang="en-US" sz="1800" dirty="0" smtClean="0">
                <a:hlinkClick r:id="rId4"/>
              </a:rPr>
              <a:t>occi1.1</a:t>
            </a:r>
            <a:r>
              <a:rPr lang="en-US" sz="1800" dirty="0" smtClean="0"/>
              <a:t>	</a:t>
            </a: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266700" y="2834839"/>
            <a:ext cx="8229600" cy="1384995"/>
          </a:xfrm>
          <a:prstGeom prst="rect">
            <a:avLst/>
          </a:prstGeom>
          <a:solidFill>
            <a:schemeClr val="accent1">
              <a:alpha val="21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292934"/>
                </a:solidFill>
                <a:latin typeface="Courier"/>
                <a:cs typeface="Courier"/>
              </a:rPr>
              <a:t>occi</a:t>
            </a:r>
            <a:r>
              <a:rPr lang="en-US" sz="1600" dirty="0">
                <a:solidFill>
                  <a:srgbClr val="292934"/>
                </a:solidFill>
                <a:latin typeface="Courier"/>
                <a:cs typeface="Courier"/>
              </a:rPr>
              <a:t> -e http://cloud.recas.ba.infn.it:8787/</a:t>
            </a:r>
            <a:r>
              <a:rPr lang="en-US" sz="1600" dirty="0" err="1">
                <a:solidFill>
                  <a:srgbClr val="292934"/>
                </a:solidFill>
                <a:latin typeface="Courier"/>
                <a:cs typeface="Courier"/>
              </a:rPr>
              <a:t>occi</a:t>
            </a:r>
            <a:r>
              <a:rPr lang="en-US" sz="1600" dirty="0">
                <a:solidFill>
                  <a:srgbClr val="292934"/>
                </a:solidFill>
                <a:latin typeface="Courier"/>
                <a:cs typeface="Courier"/>
              </a:rPr>
              <a:t> --</a:t>
            </a:r>
            <a:r>
              <a:rPr lang="en-US" sz="1600" dirty="0" err="1">
                <a:solidFill>
                  <a:srgbClr val="292934"/>
                </a:solidFill>
                <a:latin typeface="Courier"/>
                <a:cs typeface="Courier"/>
              </a:rPr>
              <a:t>auth</a:t>
            </a:r>
            <a:r>
              <a:rPr lang="en-US" sz="1600" dirty="0">
                <a:solidFill>
                  <a:srgbClr val="292934"/>
                </a:solidFill>
                <a:latin typeface="Courier"/>
                <a:cs typeface="Courier"/>
              </a:rPr>
              <a:t> x509 --user-cred /</a:t>
            </a:r>
            <a:r>
              <a:rPr lang="en-US" sz="1600" dirty="0" err="1">
                <a:solidFill>
                  <a:srgbClr val="292934"/>
                </a:solidFill>
                <a:latin typeface="Courier"/>
                <a:cs typeface="Courier"/>
              </a:rPr>
              <a:t>tmp</a:t>
            </a:r>
            <a:r>
              <a:rPr lang="en-US" sz="1600" dirty="0">
                <a:solidFill>
                  <a:srgbClr val="292934"/>
                </a:solidFill>
                <a:latin typeface="Courier"/>
                <a:cs typeface="Courier"/>
              </a:rPr>
              <a:t>/x509up_u1000 --</a:t>
            </a:r>
            <a:r>
              <a:rPr lang="en-US" sz="1600" dirty="0" err="1">
                <a:solidFill>
                  <a:srgbClr val="292934"/>
                </a:solidFill>
                <a:latin typeface="Courier"/>
                <a:cs typeface="Courier"/>
              </a:rPr>
              <a:t>voms</a:t>
            </a:r>
            <a:r>
              <a:rPr lang="en-US" sz="1600" dirty="0">
                <a:solidFill>
                  <a:srgbClr val="292934"/>
                </a:solidFill>
                <a:latin typeface="Courier"/>
                <a:cs typeface="Courier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Courier"/>
                <a:cs typeface="Courier"/>
              </a:rPr>
              <a:t>-a create -r compute</a:t>
            </a:r>
            <a:r>
              <a:rPr lang="en-US" sz="1600" dirty="0">
                <a:solidFill>
                  <a:srgbClr val="292934"/>
                </a:solidFill>
                <a:latin typeface="Courier"/>
                <a:cs typeface="Courier"/>
              </a:rPr>
              <a:t> --</a:t>
            </a:r>
            <a:r>
              <a:rPr lang="en-US" sz="1600" dirty="0" err="1">
                <a:solidFill>
                  <a:srgbClr val="292934"/>
                </a:solidFill>
                <a:latin typeface="Courier"/>
                <a:cs typeface="Courier"/>
              </a:rPr>
              <a:t>mixin</a:t>
            </a:r>
            <a:r>
              <a:rPr lang="en-US" sz="1600" dirty="0">
                <a:solidFill>
                  <a:srgbClr val="292934"/>
                </a:solidFill>
                <a:latin typeface="Courier"/>
                <a:cs typeface="Courier"/>
              </a:rPr>
              <a:t> os_tpl#303d8324-69a7-4372-be24-1d68703affd7 --</a:t>
            </a:r>
            <a:r>
              <a:rPr lang="en-US" sz="1600" dirty="0" err="1">
                <a:solidFill>
                  <a:srgbClr val="292934"/>
                </a:solidFill>
                <a:latin typeface="Courier"/>
                <a:cs typeface="Courier"/>
              </a:rPr>
              <a:t>mixin</a:t>
            </a:r>
            <a:r>
              <a:rPr lang="en-US" sz="1600" dirty="0">
                <a:solidFill>
                  <a:srgbClr val="292934"/>
                </a:solidFill>
                <a:latin typeface="Courier"/>
                <a:cs typeface="Courier"/>
              </a:rPr>
              <a:t> resource_tpl#8 --attribute </a:t>
            </a:r>
            <a:r>
              <a:rPr lang="en-US" sz="1600" dirty="0" err="1">
                <a:solidFill>
                  <a:srgbClr val="292934"/>
                </a:solidFill>
                <a:latin typeface="Courier"/>
                <a:cs typeface="Courier"/>
              </a:rPr>
              <a:t>occi.core.title</a:t>
            </a:r>
            <a:r>
              <a:rPr lang="en-US" sz="1600" dirty="0">
                <a:solidFill>
                  <a:srgbClr val="292934"/>
                </a:solidFill>
                <a:latin typeface="Courier"/>
                <a:cs typeface="Courier"/>
              </a:rPr>
              <a:t>=”test1" --context </a:t>
            </a:r>
            <a:r>
              <a:rPr lang="en-US" sz="1600" dirty="0" err="1">
                <a:solidFill>
                  <a:srgbClr val="292934"/>
                </a:solidFill>
                <a:latin typeface="Courier"/>
                <a:cs typeface="Courier"/>
              </a:rPr>
              <a:t>user_data</a:t>
            </a:r>
            <a:r>
              <a:rPr lang="en-US" sz="1600" dirty="0">
                <a:solidFill>
                  <a:srgbClr val="292934"/>
                </a:solidFill>
                <a:latin typeface="Courier"/>
                <a:cs typeface="Courier"/>
              </a:rPr>
              <a:t>="</a:t>
            </a:r>
            <a:r>
              <a:rPr lang="en-US" sz="1600" b="1" dirty="0">
                <a:solidFill>
                  <a:srgbClr val="FF0000"/>
                </a:solidFill>
                <a:latin typeface="Courier"/>
                <a:cs typeface="Courier"/>
              </a:rPr>
              <a:t>file://$PWD/</a:t>
            </a:r>
            <a:r>
              <a:rPr lang="en-US" sz="1600" b="1" dirty="0" err="1">
                <a:solidFill>
                  <a:srgbClr val="FF0000"/>
                </a:solidFill>
                <a:latin typeface="Courier"/>
                <a:cs typeface="Courier"/>
              </a:rPr>
              <a:t>egibils.clouduser.login</a:t>
            </a:r>
            <a:r>
              <a:rPr lang="en-US" sz="1600" dirty="0">
                <a:solidFill>
                  <a:srgbClr val="292934"/>
                </a:solidFill>
                <a:latin typeface="Courier"/>
                <a:cs typeface="Courier"/>
              </a:rPr>
              <a:t>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6700" y="2373174"/>
            <a:ext cx="3903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Create a VM named “test1”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266699" y="5176559"/>
            <a:ext cx="84486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600" dirty="0"/>
              <a:t>http://cloud.recas.ba.infn.it:8787/</a:t>
            </a:r>
            <a:r>
              <a:rPr lang="pl-PL" sz="1600" dirty="0" err="1"/>
              <a:t>occi</a:t>
            </a:r>
            <a:r>
              <a:rPr lang="pl-PL" sz="1600" dirty="0"/>
              <a:t>/</a:t>
            </a:r>
            <a:r>
              <a:rPr lang="pl-PL" sz="1600" dirty="0" err="1"/>
              <a:t>compute</a:t>
            </a:r>
            <a:r>
              <a:rPr lang="pl-PL" sz="1600" dirty="0"/>
              <a:t>/73f13324-330e-436c-b602-1f7a741e621f</a:t>
            </a:r>
            <a:endParaRPr lang="en-US" sz="1600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6498000"/>
            <a:ext cx="9139953" cy="380125"/>
            <a:chOff x="0" y="6498000"/>
            <a:chExt cx="9139953" cy="38012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64479" y="6498000"/>
              <a:ext cx="675474" cy="3600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43438" y="6518125"/>
              <a:ext cx="1134916" cy="360000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6498000"/>
              <a:ext cx="992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3950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4" grpId="0" animBg="1"/>
      <p:bldP spid="5" grpId="0"/>
      <p:bldP spid="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4013</TotalTime>
  <Words>2148</Words>
  <Application>Microsoft Macintosh PowerPoint</Application>
  <PresentationFormat>On-screen Show (4:3)</PresentationFormat>
  <Paragraphs>290</Paragraphs>
  <Slides>35</Slides>
  <Notes>6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Clarity</vt:lpstr>
      <vt:lpstr>EGI federated cloud and OneData – a practical introduction</vt:lpstr>
      <vt:lpstr>Outline</vt:lpstr>
      <vt:lpstr>Introduction to EGI cloud</vt:lpstr>
      <vt:lpstr>Infrastructure</vt:lpstr>
      <vt:lpstr>Allocated resource for vo.nbis.se</vt:lpstr>
      <vt:lpstr>Getting access to the EGI cloud</vt:lpstr>
      <vt:lpstr>VOMs proxy certificate and OCCI</vt:lpstr>
      <vt:lpstr>Technical support GGUS.eu</vt:lpstr>
      <vt:lpstr>OCCI command line API examples</vt:lpstr>
      <vt:lpstr>EGI Application database</vt:lpstr>
      <vt:lpstr>Get image list and flavor list via OCCI</vt:lpstr>
      <vt:lpstr>OCCI cont.</vt:lpstr>
      <vt:lpstr>OneData</vt:lpstr>
      <vt:lpstr>Transparently unifies access to files</vt:lpstr>
      <vt:lpstr>Setting up Oneprovider server</vt:lpstr>
      <vt:lpstr>Access to onedata</vt:lpstr>
      <vt:lpstr>Create a new token to get support from oneprovider</vt:lpstr>
      <vt:lpstr>Support the space by token</vt:lpstr>
      <vt:lpstr>Access the space via web-interface</vt:lpstr>
      <vt:lpstr>Access the space via web-interface</vt:lpstr>
      <vt:lpstr>Mount the volume by oneclient</vt:lpstr>
      <vt:lpstr>Application in data sharing</vt:lpstr>
      <vt:lpstr>Requirements for the data sharing method</vt:lpstr>
      <vt:lpstr>Methods for data sharing</vt:lpstr>
      <vt:lpstr>Benchmark of NFS, OneData and Block storage</vt:lpstr>
      <vt:lpstr>Benchmark for pure reading (wc -l)</vt:lpstr>
      <vt:lpstr>HMMSCAN</vt:lpstr>
      <vt:lpstr>PSIBLAST</vt:lpstr>
      <vt:lpstr>First time reading vs repeated reading of  (wc -l)</vt:lpstr>
      <vt:lpstr>Reading by multiple VMs</vt:lpstr>
      <vt:lpstr>Conclusions for OneData</vt:lpstr>
      <vt:lpstr>Ponta Blueprint </vt:lpstr>
      <vt:lpstr>Specifications</vt:lpstr>
      <vt:lpstr>Dashboard</vt:lpstr>
      <vt:lpstr>Useful information for OneData</vt:lpstr>
    </vt:vector>
  </TitlesOfParts>
  <Company>Stockholm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Nanjiang Shu</dc:creator>
  <cp:lastModifiedBy>Nanjiang Shu</cp:lastModifiedBy>
  <cp:revision>186</cp:revision>
  <cp:lastPrinted>2016-09-27T19:54:14Z</cp:lastPrinted>
  <dcterms:created xsi:type="dcterms:W3CDTF">2016-05-25T20:04:10Z</dcterms:created>
  <dcterms:modified xsi:type="dcterms:W3CDTF">2016-10-24T11:28:49Z</dcterms:modified>
</cp:coreProperties>
</file>